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80" r:id="rId5"/>
    <p:sldId id="265" r:id="rId6"/>
    <p:sldId id="281" r:id="rId7"/>
    <p:sldId id="259" r:id="rId8"/>
    <p:sldId id="260" r:id="rId9"/>
    <p:sldId id="264" r:id="rId10"/>
    <p:sldId id="274" r:id="rId11"/>
    <p:sldId id="262" r:id="rId12"/>
    <p:sldId id="263" r:id="rId13"/>
    <p:sldId id="266" r:id="rId14"/>
    <p:sldId id="267" r:id="rId15"/>
    <p:sldId id="275" r:id="rId16"/>
    <p:sldId id="268" r:id="rId17"/>
    <p:sldId id="269" r:id="rId18"/>
    <p:sldId id="277" r:id="rId19"/>
    <p:sldId id="272" r:id="rId20"/>
    <p:sldId id="270" r:id="rId21"/>
    <p:sldId id="271" r:id="rId22"/>
    <p:sldId id="279"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63"/>
  </p:normalViewPr>
  <p:slideViewPr>
    <p:cSldViewPr snapToGrid="0">
      <p:cViewPr varScale="1">
        <p:scale>
          <a:sx n="117" d="100"/>
          <a:sy n="117"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D01F8-7190-4AC5-8D3D-7018F04603F5}" type="datetimeFigureOut">
              <a:rPr lang="en-GB" smtClean="0"/>
              <a:t>21/05/2020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17D79-E516-467A-83D3-E426C4414017}" type="slidenum">
              <a:rPr lang="en-GB" smtClean="0"/>
              <a:t>‹#›</a:t>
            </a:fld>
            <a:endParaRPr lang="en-GB"/>
          </a:p>
        </p:txBody>
      </p:sp>
    </p:spTree>
    <p:extLst>
      <p:ext uri="{BB962C8B-B14F-4D97-AF65-F5344CB8AC3E}">
        <p14:creationId xmlns:p14="http://schemas.microsoft.com/office/powerpoint/2010/main" val="400439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dpnetwork.org/about-ddp/meant-pac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SENCo’s – this short training package is to be used alongside the Wakefield Educational Psychology Service (EPS) COVID-19 advice for schools – transition and back to school.</a:t>
            </a:r>
          </a:p>
          <a:p>
            <a:r>
              <a:rPr lang="en-GB" dirty="0"/>
              <a:t>The purpose of this</a:t>
            </a:r>
            <a:r>
              <a:rPr lang="en-GB" baseline="0" dirty="0"/>
              <a:t> training is to present some of the psychological theories within the context of transition to support children and young people.</a:t>
            </a:r>
          </a:p>
          <a:p>
            <a:r>
              <a:rPr lang="en-GB" baseline="0" dirty="0"/>
              <a:t>There are notes with each slide to help you, but you don’t necessarily need to read them all.</a:t>
            </a:r>
            <a:endParaRPr lang="en-GB" dirty="0"/>
          </a:p>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a:t>
            </a:fld>
            <a:endParaRPr lang="en-GB"/>
          </a:p>
        </p:txBody>
      </p:sp>
    </p:spTree>
    <p:extLst>
      <p:ext uri="{BB962C8B-B14F-4D97-AF65-F5344CB8AC3E}">
        <p14:creationId xmlns:p14="http://schemas.microsoft.com/office/powerpoint/2010/main" val="3890071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key with resilience is that it is something that can be taught, that can be developed and built on in schools. Using the following frameworks allow staff and adults to plan accordingly. A more resilient child or young person is more likely to be able to deal with other difficult situations that arise and give support to others.</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13</a:t>
            </a:fld>
            <a:endParaRPr lang="en-GB"/>
          </a:p>
        </p:txBody>
      </p:sp>
    </p:spTree>
    <p:extLst>
      <p:ext uri="{BB962C8B-B14F-4D97-AF65-F5344CB8AC3E}">
        <p14:creationId xmlns:p14="http://schemas.microsoft.com/office/powerpoint/2010/main" val="46150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it should be noted</a:t>
            </a:r>
            <a:r>
              <a:rPr lang="en-GB" baseline="0" dirty="0"/>
              <a:t> that one particular piece of the wheel is highlighted – this is to indicate the importance of providing care and support as without this, very difficult to achieve the other components.</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15</a:t>
            </a:fld>
            <a:endParaRPr lang="en-GB"/>
          </a:p>
        </p:txBody>
      </p:sp>
    </p:spTree>
    <p:extLst>
      <p:ext uri="{BB962C8B-B14F-4D97-AF65-F5344CB8AC3E}">
        <p14:creationId xmlns:p14="http://schemas.microsoft.com/office/powerpoint/2010/main" val="1635648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something that can be easily established within the classroom routine. There are lots of apps and websites that can be accessed to support this.</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16</a:t>
            </a:fld>
            <a:endParaRPr lang="en-GB"/>
          </a:p>
        </p:txBody>
      </p:sp>
    </p:spTree>
    <p:extLst>
      <p:ext uri="{BB962C8B-B14F-4D97-AF65-F5344CB8AC3E}">
        <p14:creationId xmlns:p14="http://schemas.microsoft.com/office/powerpoint/2010/main" val="1490933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Wakefield EPS are offering a full day’s training for all staff on emotion</a:t>
            </a:r>
            <a:r>
              <a:rPr lang="en-GB" baseline="0" dirty="0"/>
              <a:t> coaching. Please speak to your named EP about this training which can be delivered in an INSET day or over two twilights.</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17</a:t>
            </a:fld>
            <a:endParaRPr lang="en-GB"/>
          </a:p>
        </p:txBody>
      </p:sp>
    </p:spTree>
    <p:extLst>
      <p:ext uri="{BB962C8B-B14F-4D97-AF65-F5344CB8AC3E}">
        <p14:creationId xmlns:p14="http://schemas.microsoft.com/office/powerpoint/2010/main" val="227680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19</a:t>
            </a:fld>
            <a:endParaRPr lang="en-GB"/>
          </a:p>
        </p:txBody>
      </p:sp>
    </p:spTree>
    <p:extLst>
      <p:ext uri="{BB962C8B-B14F-4D97-AF65-F5344CB8AC3E}">
        <p14:creationId xmlns:p14="http://schemas.microsoft.com/office/powerpoint/2010/main" val="120978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an approach, which limits shame, promotes compassion and brings a sense of mutual support, strength and resilience. When an adult spends time with a child and demonstrates an interest I their inner life, they contain and regulate the child’s emotions so that they can learn to do this themselves.</a:t>
            </a:r>
          </a:p>
          <a:p>
            <a:r>
              <a:rPr lang="en-GB" dirty="0"/>
              <a:t>To find more information about the PACE</a:t>
            </a:r>
            <a:r>
              <a:rPr lang="en-GB" baseline="0" dirty="0"/>
              <a:t> model please go to </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https://ddpnetwork.org/about-ddp/meant-pace/</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20</a:t>
            </a:fld>
            <a:endParaRPr lang="en-GB"/>
          </a:p>
        </p:txBody>
      </p:sp>
    </p:spTree>
    <p:extLst>
      <p:ext uri="{BB962C8B-B14F-4D97-AF65-F5344CB8AC3E}">
        <p14:creationId xmlns:p14="http://schemas.microsoft.com/office/powerpoint/2010/main" val="3171503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Growth </a:t>
            </a:r>
            <a:r>
              <a:rPr lang="en-GB" dirty="0" err="1"/>
              <a:t>mindset</a:t>
            </a:r>
            <a:r>
              <a:rPr lang="en-GB" baseline="0" dirty="0"/>
              <a:t> challenges children and young people to re-frame their thinking with a more positive outcome. Again, there are lots of resources available on the internet to support a growth </a:t>
            </a:r>
            <a:r>
              <a:rPr lang="en-GB" baseline="0" dirty="0" err="1"/>
              <a:t>mindset</a:t>
            </a:r>
            <a:r>
              <a:rPr lang="en-GB" baseline="0" dirty="0"/>
              <a:t> classroom</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21</a:t>
            </a:fld>
            <a:endParaRPr lang="en-GB"/>
          </a:p>
        </p:txBody>
      </p:sp>
    </p:spTree>
    <p:extLst>
      <p:ext uri="{BB962C8B-B14F-4D97-AF65-F5344CB8AC3E}">
        <p14:creationId xmlns:p14="http://schemas.microsoft.com/office/powerpoint/2010/main" val="195665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will be the key for how children, young people and adults return to the school environment. We may never return to ‘normal’ but as a school community working with each other it will be possible to establish a new way of working.</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23</a:t>
            </a:fld>
            <a:endParaRPr lang="en-GB"/>
          </a:p>
        </p:txBody>
      </p:sp>
    </p:spTree>
    <p:extLst>
      <p:ext uri="{BB962C8B-B14F-4D97-AF65-F5344CB8AC3E}">
        <p14:creationId xmlns:p14="http://schemas.microsoft.com/office/powerpoint/2010/main" val="425244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advise staff that as a result of this presentation issues arise or they would like further information to contact you, as the </a:t>
            </a:r>
            <a:r>
              <a:rPr lang="en-GB" baseline="0" dirty="0" err="1"/>
              <a:t>SENCo</a:t>
            </a:r>
            <a:r>
              <a:rPr lang="en-GB" baseline="0" dirty="0"/>
              <a:t> first who will then determine the next course of action.</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a:t>
            </a:fld>
            <a:endParaRPr lang="en-GB"/>
          </a:p>
        </p:txBody>
      </p:sp>
    </p:spTree>
    <p:extLst>
      <p:ext uri="{BB962C8B-B14F-4D97-AF65-F5344CB8AC3E}">
        <p14:creationId xmlns:p14="http://schemas.microsoft.com/office/powerpoint/2010/main" val="407007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main point – all children, young people and adults will have had different experiences of the lock down.</a:t>
            </a:r>
            <a:r>
              <a:rPr lang="en-GB" baseline="0" dirty="0"/>
              <a:t> It is important to treat each child/young person individually and not assume that all will have a good/bad experience.</a:t>
            </a:r>
            <a:endParaRPr lang="en-GB" dirty="0"/>
          </a:p>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a:t>
            </a:fld>
            <a:endParaRPr lang="en-GB"/>
          </a:p>
        </p:txBody>
      </p:sp>
    </p:spTree>
    <p:extLst>
      <p:ext uri="{BB962C8B-B14F-4D97-AF65-F5344CB8AC3E}">
        <p14:creationId xmlns:p14="http://schemas.microsoft.com/office/powerpoint/2010/main" val="354076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4</a:t>
            </a:fld>
            <a:endParaRPr lang="en-GB"/>
          </a:p>
        </p:txBody>
      </p:sp>
    </p:spTree>
    <p:extLst>
      <p:ext uri="{BB962C8B-B14F-4D97-AF65-F5344CB8AC3E}">
        <p14:creationId xmlns:p14="http://schemas.microsoft.com/office/powerpoint/2010/main" val="386590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to</a:t>
            </a:r>
            <a:r>
              <a:rPr lang="en-GB" baseline="0" dirty="0"/>
              <a:t> think about the underlying behaviours of a child/young person and what they are trying to communicate from this. It is important that adults share information within school about typical behaviours. Parents should also be consulted to determine what is typical.</a:t>
            </a:r>
            <a:endParaRPr lang="en-GB" dirty="0"/>
          </a:p>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5</a:t>
            </a:fld>
            <a:endParaRPr lang="en-GB"/>
          </a:p>
        </p:txBody>
      </p:sp>
    </p:spTree>
    <p:extLst>
      <p:ext uri="{BB962C8B-B14F-4D97-AF65-F5344CB8AC3E}">
        <p14:creationId xmlns:p14="http://schemas.microsoft.com/office/powerpoint/2010/main" val="86092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expected that all of these approaches should be used at the same</a:t>
            </a:r>
            <a:r>
              <a:rPr lang="en-GB" baseline="0" dirty="0"/>
              <a:t> time. They should be considered as a range of approaches that can be used to support children and young people. </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7</a:t>
            </a:fld>
            <a:endParaRPr lang="en-GB"/>
          </a:p>
        </p:txBody>
      </p:sp>
    </p:spTree>
    <p:extLst>
      <p:ext uri="{BB962C8B-B14F-4D97-AF65-F5344CB8AC3E}">
        <p14:creationId xmlns:p14="http://schemas.microsoft.com/office/powerpoint/2010/main" val="172133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children and young people have time to re-establish</a:t>
            </a:r>
            <a:r>
              <a:rPr lang="en-GB" baseline="0" dirty="0"/>
              <a:t> their relationship with each other as well as the adults within the school environment. It is also important that the adults within school have the time to re-establish their relationships with each other. Schools should be flexible and think about how they will have a range of adults who can support children and young people at a time. This should not be timetabled or structured. In the first instance </a:t>
            </a:r>
            <a:r>
              <a:rPr lang="en-GB" baseline="0" dirty="0" err="1"/>
              <a:t>relatonships</a:t>
            </a:r>
            <a:r>
              <a:rPr lang="en-GB" baseline="0" dirty="0"/>
              <a:t> will be key in creating a safe and nurturing environment where children can be ready to learn and staff ready to teach.</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8</a:t>
            </a:fld>
            <a:endParaRPr lang="en-GB"/>
          </a:p>
        </p:txBody>
      </p:sp>
    </p:spTree>
    <p:extLst>
      <p:ext uri="{BB962C8B-B14F-4D97-AF65-F5344CB8AC3E}">
        <p14:creationId xmlns:p14="http://schemas.microsoft.com/office/powerpoint/2010/main" val="65909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dirty="0">
                <a:solidFill>
                  <a:schemeClr val="tx1"/>
                </a:solidFill>
                <a:effectLst/>
                <a:latin typeface="+mn-lt"/>
                <a:ea typeface="+mn-ea"/>
                <a:cs typeface="+mn-cs"/>
              </a:rPr>
              <a:t>Observe attachment behaviours. Young children who are securely attached need to continue to experience an optimum level of support and nurturing care with their key adults. Children who are showing insecure or avoidant attachment behaviours need help building relationships. </a:t>
            </a:r>
          </a:p>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9</a:t>
            </a:fld>
            <a:endParaRPr lang="en-GB"/>
          </a:p>
        </p:txBody>
      </p:sp>
    </p:spTree>
    <p:extLst>
      <p:ext uri="{BB962C8B-B14F-4D97-AF65-F5344CB8AC3E}">
        <p14:creationId xmlns:p14="http://schemas.microsoft.com/office/powerpoint/2010/main" val="2783458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a:t>
            </a:r>
            <a:r>
              <a:rPr lang="en-GB" baseline="0" dirty="0"/>
              <a:t> the key approach is the development and maintaining of relationships</a:t>
            </a: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12</a:t>
            </a:fld>
            <a:endParaRPr lang="en-GB"/>
          </a:p>
        </p:txBody>
      </p:sp>
    </p:spTree>
    <p:extLst>
      <p:ext uri="{BB962C8B-B14F-4D97-AF65-F5344CB8AC3E}">
        <p14:creationId xmlns:p14="http://schemas.microsoft.com/office/powerpoint/2010/main" val="28710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235881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153763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972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72275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523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240576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252083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72992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318145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180909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19051D-6502-4FBC-B061-1574A098AD8E}"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314583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19051D-6502-4FBC-B061-1574A098AD8E}" type="datetimeFigureOut">
              <a:rPr lang="en-GB" smtClean="0"/>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26648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19051D-6502-4FBC-B061-1574A098AD8E}"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327572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9051D-6502-4FBC-B061-1574A098AD8E}" type="datetimeFigureOut">
              <a:rPr lang="en-GB" smtClean="0"/>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270279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9051D-6502-4FBC-B061-1574A098AD8E}"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76812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9051D-6502-4FBC-B061-1574A098AD8E}"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CEF007-97F4-4CB9-82E2-A915B5C49D7E}" type="slidenum">
              <a:rPr lang="en-GB" smtClean="0"/>
              <a:t>‹#›</a:t>
            </a:fld>
            <a:endParaRPr lang="en-GB"/>
          </a:p>
        </p:txBody>
      </p:sp>
    </p:spTree>
    <p:extLst>
      <p:ext uri="{BB962C8B-B14F-4D97-AF65-F5344CB8AC3E}">
        <p14:creationId xmlns:p14="http://schemas.microsoft.com/office/powerpoint/2010/main" val="125472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19051D-6502-4FBC-B061-1574A098AD8E}" type="datetimeFigureOut">
              <a:rPr lang="en-GB" smtClean="0"/>
              <a:t>21/05/2020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CEF007-97F4-4CB9-82E2-A915B5C49D7E}" type="slidenum">
              <a:rPr lang="en-GB" smtClean="0"/>
              <a:t>‹#›</a:t>
            </a:fld>
            <a:endParaRPr lang="en-GB"/>
          </a:p>
        </p:txBody>
      </p:sp>
    </p:spTree>
    <p:extLst>
      <p:ext uri="{BB962C8B-B14F-4D97-AF65-F5344CB8AC3E}">
        <p14:creationId xmlns:p14="http://schemas.microsoft.com/office/powerpoint/2010/main" val="2857607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jpg@01D2DE26.AD7A90A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4362" y="2677489"/>
            <a:ext cx="7766936" cy="1646302"/>
          </a:xfrm>
        </p:spPr>
        <p:txBody>
          <a:bodyPr/>
          <a:lstStyle/>
          <a:p>
            <a:pPr algn="ctr"/>
            <a:r>
              <a:rPr lang="en-GB" dirty="0">
                <a:solidFill>
                  <a:srgbClr val="002060"/>
                </a:solidFill>
              </a:rPr>
              <a:t>Back to School</a:t>
            </a:r>
            <a:br>
              <a:rPr lang="en-GB" dirty="0">
                <a:solidFill>
                  <a:srgbClr val="002060"/>
                </a:solidFill>
              </a:rPr>
            </a:br>
            <a:r>
              <a:rPr lang="en-GB" sz="4000" dirty="0">
                <a:solidFill>
                  <a:srgbClr val="002060"/>
                </a:solidFill>
              </a:rPr>
              <a:t>after coronavirus/COVID-19</a:t>
            </a:r>
          </a:p>
        </p:txBody>
      </p:sp>
      <p:pic>
        <p:nvPicPr>
          <p:cNvPr id="1026" name="Picture 1" descr="cid:image001.jpg@01D2DE26.AD7A90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34361" y="651149"/>
            <a:ext cx="4153055" cy="128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00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Attachment Theory</a:t>
            </a:r>
          </a:p>
        </p:txBody>
      </p:sp>
      <p:pic>
        <p:nvPicPr>
          <p:cNvPr id="4" name="Content Placeholder 3"/>
          <p:cNvPicPr>
            <a:picLocks noGrp="1" noChangeAspect="1"/>
          </p:cNvPicPr>
          <p:nvPr>
            <p:ph sz="half" idx="1"/>
          </p:nvPr>
        </p:nvPicPr>
        <p:blipFill>
          <a:blip r:embed="rId2"/>
          <a:stretch>
            <a:fillRect/>
          </a:stretch>
        </p:blipFill>
        <p:spPr>
          <a:xfrm>
            <a:off x="-545690" y="1442435"/>
            <a:ext cx="6999130" cy="4803620"/>
          </a:xfrm>
          <a:prstGeom prst="rect">
            <a:avLst/>
          </a:prstGeom>
        </p:spPr>
      </p:pic>
      <p:sp>
        <p:nvSpPr>
          <p:cNvPr id="6" name="Content Placeholder 5"/>
          <p:cNvSpPr>
            <a:spLocks noGrp="1"/>
          </p:cNvSpPr>
          <p:nvPr>
            <p:ph sz="half" idx="2"/>
          </p:nvPr>
        </p:nvSpPr>
        <p:spPr>
          <a:xfrm>
            <a:off x="5914103" y="1442435"/>
            <a:ext cx="3819831" cy="4598928"/>
          </a:xfrm>
        </p:spPr>
        <p:txBody>
          <a:bodyPr>
            <a:normAutofit lnSpcReduction="10000"/>
          </a:bodyPr>
          <a:lstStyle/>
          <a:p>
            <a:endParaRPr lang="en-US" dirty="0"/>
          </a:p>
          <a:p>
            <a:pPr algn="just"/>
            <a:r>
              <a:rPr lang="en-US" dirty="0"/>
              <a:t>This diagram demonstrates the importance of schools being a safe base and how this can be achieved.</a:t>
            </a:r>
          </a:p>
          <a:p>
            <a:pPr algn="just"/>
            <a:r>
              <a:rPr lang="en-US" dirty="0"/>
              <a:t>Children need experiences of being and feeling calm; believe that they are lovable and are loved; that others want to connect and interact with them; that others are interested in them and their thoughts/ideas; that they can be curious and make mistakes; that they are safe and that they can trust others to meet their needs. </a:t>
            </a:r>
            <a:endParaRPr lang="en-GB" dirty="0"/>
          </a:p>
          <a:p>
            <a:endParaRPr lang="en-GB" dirty="0"/>
          </a:p>
        </p:txBody>
      </p:sp>
    </p:spTree>
    <p:extLst>
      <p:ext uri="{BB962C8B-B14F-4D97-AF65-F5344CB8AC3E}">
        <p14:creationId xmlns:p14="http://schemas.microsoft.com/office/powerpoint/2010/main" val="224601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9144"/>
            <a:ext cx="8596668" cy="1320800"/>
          </a:xfrm>
        </p:spPr>
        <p:txBody>
          <a:bodyPr/>
          <a:lstStyle/>
          <a:p>
            <a:pPr algn="ctr"/>
            <a:r>
              <a:rPr lang="en-GB" dirty="0">
                <a:solidFill>
                  <a:srgbClr val="002060"/>
                </a:solidFill>
              </a:rPr>
              <a:t>A Nurturing School</a:t>
            </a:r>
          </a:p>
        </p:txBody>
      </p:sp>
      <p:sp>
        <p:nvSpPr>
          <p:cNvPr id="3" name="Content Placeholder 2"/>
          <p:cNvSpPr>
            <a:spLocks noGrp="1"/>
          </p:cNvSpPr>
          <p:nvPr>
            <p:ph idx="1"/>
          </p:nvPr>
        </p:nvSpPr>
        <p:spPr>
          <a:xfrm>
            <a:off x="677334" y="1091820"/>
            <a:ext cx="9121759" cy="5650173"/>
          </a:xfrm>
        </p:spPr>
        <p:txBody>
          <a:bodyPr>
            <a:normAutofit/>
          </a:bodyPr>
          <a:lstStyle/>
          <a:p>
            <a:pPr algn="just"/>
            <a:r>
              <a:rPr lang="en-GB" dirty="0"/>
              <a:t>Many staff will have heard of Nurture Groups. Many of the key principles of nurture groups can be implemented within the classroom.</a:t>
            </a:r>
          </a:p>
          <a:p>
            <a:pPr algn="just"/>
            <a:r>
              <a:rPr lang="en-GB" dirty="0"/>
              <a:t>There are six main principles of Nurture: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lgn="just">
              <a:buNone/>
            </a:pPr>
            <a:r>
              <a:rPr lang="en-GB" dirty="0"/>
              <a:t>“A nurturing approach can be applied at both the universal and targeted level and promotes inclusive, respectful relationships across the whole school community, including learners, staff, parents/carers and partners.” (Education Scotland).</a:t>
            </a:r>
          </a:p>
          <a:p>
            <a:pPr>
              <a:buFont typeface="+mj-lt"/>
              <a:buAutoNum type="arabicPeriod"/>
            </a:pPr>
            <a:endParaRPr lang="en-GB" dirty="0"/>
          </a:p>
        </p:txBody>
      </p:sp>
      <p:sp>
        <p:nvSpPr>
          <p:cNvPr id="12" name="Oval 11"/>
          <p:cNvSpPr/>
          <p:nvPr/>
        </p:nvSpPr>
        <p:spPr>
          <a:xfrm>
            <a:off x="4454192" y="2049312"/>
            <a:ext cx="1736937" cy="1435565"/>
          </a:xfrm>
          <a:prstGeom prst="ellipse">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0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1</a:t>
            </a:r>
            <a:endParaRPr lang="en-GB" sz="1200" dirty="0">
              <a:solidFill>
                <a:srgbClr val="000000"/>
              </a:solidFill>
              <a:effectLst/>
              <a:ea typeface="Microsoft Sans Serif" panose="020B0604020202020204" pitchFamily="34" charset="0"/>
              <a:cs typeface="Times New Roman" panose="02020603050405020304" pitchFamily="18" charset="0"/>
            </a:endParaRPr>
          </a:p>
          <a:p>
            <a:pPr algn="ctr">
              <a:lnSpc>
                <a:spcPct val="115000"/>
              </a:lnSpc>
              <a:spcAft>
                <a:spcPts val="0"/>
              </a:spcAft>
            </a:pPr>
            <a:r>
              <a:rPr lang="en-US" sz="10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Learning is understood developmentally</a:t>
            </a:r>
            <a:endParaRPr lang="en-GB" sz="1200" dirty="0">
              <a:solidFill>
                <a:srgbClr val="000000"/>
              </a:solidFill>
              <a:effectLst/>
              <a:ea typeface="Microsoft Sans Serif" panose="020B0604020202020204" pitchFamily="34" charset="0"/>
              <a:cs typeface="Times New Roman" panose="02020603050405020304" pitchFamily="18" charset="0"/>
            </a:endParaRPr>
          </a:p>
          <a:p>
            <a:pPr algn="ctr">
              <a:lnSpc>
                <a:spcPct val="107000"/>
              </a:lnSpc>
              <a:spcAft>
                <a:spcPts val="800"/>
              </a:spcAft>
            </a:pPr>
            <a:r>
              <a:rPr lang="en-US" sz="1200" dirty="0">
                <a:solidFill>
                  <a:srgbClr val="000000"/>
                </a:solidFill>
                <a:effectLst/>
                <a:ea typeface="Microsoft Sans Serif" panose="020B0604020202020204" pitchFamily="34" charset="0"/>
                <a:cs typeface="Times New Roman" panose="02020603050405020304" pitchFamily="18" charset="0"/>
              </a:rPr>
              <a:t> </a:t>
            </a:r>
            <a:endParaRPr lang="en-GB" sz="1200" dirty="0">
              <a:solidFill>
                <a:srgbClr val="000000"/>
              </a:solidFill>
              <a:effectLst/>
              <a:ea typeface="Microsoft Sans Serif" panose="020B0604020202020204" pitchFamily="34" charset="0"/>
              <a:cs typeface="Times New Roman" panose="02020603050405020304" pitchFamily="18" charset="0"/>
            </a:endParaRPr>
          </a:p>
        </p:txBody>
      </p:sp>
      <p:sp>
        <p:nvSpPr>
          <p:cNvPr id="14" name="Oval 13"/>
          <p:cNvSpPr/>
          <p:nvPr/>
        </p:nvSpPr>
        <p:spPr>
          <a:xfrm>
            <a:off x="5819664" y="2819284"/>
            <a:ext cx="1591123" cy="1232751"/>
          </a:xfrm>
          <a:prstGeom prst="ellipse">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0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2</a:t>
            </a:r>
            <a:endParaRPr lang="en-GB" sz="1200" dirty="0">
              <a:solidFill>
                <a:srgbClr val="000000"/>
              </a:solidFill>
              <a:effectLst/>
              <a:ea typeface="Microsoft Sans Serif" panose="020B0604020202020204" pitchFamily="34" charset="0"/>
              <a:cs typeface="Times New Roman" panose="02020603050405020304" pitchFamily="18" charset="0"/>
            </a:endParaRPr>
          </a:p>
          <a:p>
            <a:pPr algn="ctr">
              <a:lnSpc>
                <a:spcPct val="115000"/>
              </a:lnSpc>
              <a:spcAft>
                <a:spcPts val="0"/>
              </a:spcAft>
            </a:pPr>
            <a:r>
              <a:rPr lang="en-US" sz="10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The classroom offers a safe base</a:t>
            </a:r>
            <a:endParaRPr lang="en-GB" sz="1200" dirty="0">
              <a:solidFill>
                <a:srgbClr val="000000"/>
              </a:solidFill>
              <a:effectLst/>
              <a:ea typeface="Microsoft Sans Serif" panose="020B0604020202020204" pitchFamily="34" charset="0"/>
              <a:cs typeface="Times New Roman" panose="02020603050405020304" pitchFamily="18" charset="0"/>
            </a:endParaRPr>
          </a:p>
          <a:p>
            <a:pPr algn="ctr">
              <a:lnSpc>
                <a:spcPct val="107000"/>
              </a:lnSpc>
              <a:spcAft>
                <a:spcPts val="800"/>
              </a:spcAft>
            </a:pPr>
            <a:r>
              <a:rPr lang="en-US" sz="1200" dirty="0">
                <a:solidFill>
                  <a:srgbClr val="000000"/>
                </a:solidFill>
                <a:effectLst/>
                <a:ea typeface="Microsoft Sans Serif" panose="020B0604020202020204" pitchFamily="34" charset="0"/>
                <a:cs typeface="Times New Roman" panose="02020603050405020304" pitchFamily="18" charset="0"/>
              </a:rPr>
              <a:t> </a:t>
            </a:r>
            <a:endParaRPr lang="en-GB" sz="1200" dirty="0">
              <a:solidFill>
                <a:srgbClr val="000000"/>
              </a:solidFill>
              <a:effectLst/>
              <a:ea typeface="Microsoft Sans Serif" panose="020B0604020202020204" pitchFamily="34" charset="0"/>
              <a:cs typeface="Times New Roman" panose="02020603050405020304" pitchFamily="18" charset="0"/>
            </a:endParaRPr>
          </a:p>
        </p:txBody>
      </p:sp>
      <p:sp>
        <p:nvSpPr>
          <p:cNvPr id="15" name="Oval 14"/>
          <p:cNvSpPr/>
          <p:nvPr/>
        </p:nvSpPr>
        <p:spPr>
          <a:xfrm>
            <a:off x="5731924" y="3994922"/>
            <a:ext cx="1766602" cy="1500919"/>
          </a:xfrm>
          <a:prstGeom prst="ellipse">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0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3</a:t>
            </a:r>
            <a:endParaRPr lang="en-GB" sz="1200" dirty="0">
              <a:solidFill>
                <a:srgbClr val="000000"/>
              </a:solidFill>
              <a:effectLst/>
              <a:ea typeface="Microsoft Sans Serif" panose="020B0604020202020204" pitchFamily="34" charset="0"/>
              <a:cs typeface="Times New Roman" panose="02020603050405020304" pitchFamily="18" charset="0"/>
            </a:endParaRPr>
          </a:p>
          <a:p>
            <a:pPr algn="ctr">
              <a:lnSpc>
                <a:spcPct val="115000"/>
              </a:lnSpc>
              <a:spcAft>
                <a:spcPts val="0"/>
              </a:spcAft>
            </a:pPr>
            <a:r>
              <a:rPr lang="en-GB" sz="10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The importance of nurture for the development of</a:t>
            </a:r>
            <a:r>
              <a:rPr lang="en-GB" sz="12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 </a:t>
            </a:r>
            <a:r>
              <a:rPr lang="en-GB" sz="10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wellbeing</a:t>
            </a:r>
            <a:endParaRPr lang="en-GB" sz="1200" dirty="0">
              <a:solidFill>
                <a:srgbClr val="000000"/>
              </a:solidFill>
              <a:effectLst/>
              <a:ea typeface="Microsoft Sans Serif" panose="020B0604020202020204" pitchFamily="34" charset="0"/>
              <a:cs typeface="Times New Roman" panose="02020603050405020304" pitchFamily="18" charset="0"/>
            </a:endParaRPr>
          </a:p>
          <a:p>
            <a:pPr>
              <a:lnSpc>
                <a:spcPct val="115000"/>
              </a:lnSpc>
              <a:spcAft>
                <a:spcPts val="0"/>
              </a:spcAft>
            </a:pPr>
            <a:r>
              <a:rPr lang="en-US" sz="120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200" dirty="0">
              <a:solidFill>
                <a:srgbClr val="000000"/>
              </a:solidFill>
              <a:effectLst/>
              <a:ea typeface="Microsoft Sans Serif" panose="020B0604020202020204" pitchFamily="34" charset="0"/>
              <a:cs typeface="Times New Roman" panose="02020603050405020304" pitchFamily="18" charset="0"/>
            </a:endParaRPr>
          </a:p>
        </p:txBody>
      </p:sp>
      <p:sp>
        <p:nvSpPr>
          <p:cNvPr id="16" name="Oval 15"/>
          <p:cNvSpPr/>
          <p:nvPr/>
        </p:nvSpPr>
        <p:spPr>
          <a:xfrm>
            <a:off x="4395160" y="4638460"/>
            <a:ext cx="1686106" cy="1238248"/>
          </a:xfrm>
          <a:prstGeom prst="ellipse">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0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4</a:t>
            </a:r>
            <a:endParaRPr lang="en-GB" sz="1200" dirty="0">
              <a:solidFill>
                <a:srgbClr val="000000"/>
              </a:solidFill>
              <a:effectLst/>
              <a:ea typeface="Microsoft Sans Serif" panose="020B0604020202020204" pitchFamily="34" charset="0"/>
              <a:cs typeface="Times New Roman" panose="02020603050405020304" pitchFamily="18" charset="0"/>
            </a:endParaRPr>
          </a:p>
          <a:p>
            <a:pPr algn="ctr">
              <a:lnSpc>
                <a:spcPct val="115000"/>
              </a:lnSpc>
              <a:spcAft>
                <a:spcPts val="0"/>
              </a:spcAft>
            </a:pPr>
            <a:r>
              <a:rPr lang="en-GB" sz="10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Language is a vital means of communication</a:t>
            </a:r>
            <a:endParaRPr lang="en-GB" sz="1200" dirty="0">
              <a:solidFill>
                <a:srgbClr val="000000"/>
              </a:solidFill>
              <a:effectLst/>
              <a:ea typeface="Microsoft Sans Serif" panose="020B0604020202020204" pitchFamily="34" charset="0"/>
              <a:cs typeface="Times New Roman" panose="02020603050405020304" pitchFamily="18" charset="0"/>
            </a:endParaRPr>
          </a:p>
          <a:p>
            <a:pPr algn="ctr">
              <a:lnSpc>
                <a:spcPct val="107000"/>
              </a:lnSpc>
              <a:spcAft>
                <a:spcPts val="800"/>
              </a:spcAft>
            </a:pPr>
            <a:r>
              <a:rPr lang="en-US" sz="1200" dirty="0">
                <a:solidFill>
                  <a:srgbClr val="000000"/>
                </a:solidFill>
                <a:effectLst/>
                <a:ea typeface="Microsoft Sans Serif" panose="020B0604020202020204" pitchFamily="34" charset="0"/>
                <a:cs typeface="Times New Roman" panose="02020603050405020304" pitchFamily="18" charset="0"/>
              </a:rPr>
              <a:t> </a:t>
            </a:r>
            <a:endParaRPr lang="en-GB" sz="1200" dirty="0">
              <a:solidFill>
                <a:srgbClr val="000000"/>
              </a:solidFill>
              <a:effectLst/>
              <a:ea typeface="Microsoft Sans Serif" panose="020B0604020202020204" pitchFamily="34" charset="0"/>
              <a:cs typeface="Times New Roman" panose="02020603050405020304" pitchFamily="18" charset="0"/>
            </a:endParaRPr>
          </a:p>
        </p:txBody>
      </p:sp>
      <p:sp>
        <p:nvSpPr>
          <p:cNvPr id="17" name="Oval 16"/>
          <p:cNvSpPr/>
          <p:nvPr/>
        </p:nvSpPr>
        <p:spPr>
          <a:xfrm>
            <a:off x="3052053" y="4096417"/>
            <a:ext cx="1616727" cy="1271360"/>
          </a:xfrm>
          <a:prstGeom prst="ellipse">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0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5</a:t>
            </a:r>
            <a:endParaRPr lang="en-GB" sz="1200" dirty="0">
              <a:solidFill>
                <a:srgbClr val="000000"/>
              </a:solidFill>
              <a:effectLst/>
              <a:ea typeface="Microsoft Sans Serif" panose="020B0604020202020204" pitchFamily="34" charset="0"/>
              <a:cs typeface="Times New Roman" panose="02020603050405020304" pitchFamily="18" charset="0"/>
            </a:endParaRPr>
          </a:p>
          <a:p>
            <a:pPr algn="ctr">
              <a:lnSpc>
                <a:spcPct val="115000"/>
              </a:lnSpc>
              <a:spcAft>
                <a:spcPts val="0"/>
              </a:spcAft>
            </a:pPr>
            <a:r>
              <a:rPr lang="en-GB" sz="10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All behaviour is communication</a:t>
            </a:r>
            <a:endParaRPr lang="en-GB" sz="1200" dirty="0">
              <a:solidFill>
                <a:srgbClr val="000000"/>
              </a:solidFill>
              <a:effectLst/>
              <a:ea typeface="Microsoft Sans Serif" panose="020B0604020202020204" pitchFamily="34" charset="0"/>
              <a:cs typeface="Times New Roman" panose="02020603050405020304" pitchFamily="18" charset="0"/>
            </a:endParaRPr>
          </a:p>
          <a:p>
            <a:pPr algn="ctr">
              <a:lnSpc>
                <a:spcPct val="107000"/>
              </a:lnSpc>
              <a:spcAft>
                <a:spcPts val="800"/>
              </a:spcAft>
            </a:pPr>
            <a:r>
              <a:rPr lang="en-US" sz="1200" dirty="0">
                <a:solidFill>
                  <a:srgbClr val="000000"/>
                </a:solidFill>
                <a:effectLst/>
                <a:ea typeface="Microsoft Sans Serif" panose="020B0604020202020204" pitchFamily="34" charset="0"/>
                <a:cs typeface="Times New Roman" panose="02020603050405020304" pitchFamily="18" charset="0"/>
              </a:rPr>
              <a:t> </a:t>
            </a:r>
            <a:endParaRPr lang="en-GB" sz="1200" dirty="0">
              <a:solidFill>
                <a:srgbClr val="000000"/>
              </a:solidFill>
              <a:effectLst/>
              <a:ea typeface="Microsoft Sans Serif" panose="020B0604020202020204" pitchFamily="34" charset="0"/>
              <a:cs typeface="Times New Roman" panose="02020603050405020304" pitchFamily="18" charset="0"/>
            </a:endParaRPr>
          </a:p>
        </p:txBody>
      </p:sp>
      <p:sp>
        <p:nvSpPr>
          <p:cNvPr id="18" name="Oval 17"/>
          <p:cNvSpPr/>
          <p:nvPr/>
        </p:nvSpPr>
        <p:spPr>
          <a:xfrm>
            <a:off x="2970166" y="2722286"/>
            <a:ext cx="1861265" cy="1525181"/>
          </a:xfrm>
          <a:prstGeom prst="ellipse">
            <a:avLst/>
          </a:prstGeom>
          <a:solidFill>
            <a:srgbClr val="B6DF89"/>
          </a:solidFill>
          <a:ln>
            <a:solidFill>
              <a:srgbClr val="B6DF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800"/>
              </a:spcAft>
            </a:pPr>
            <a:r>
              <a:rPr lang="en-US" sz="10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6</a:t>
            </a:r>
            <a:endParaRPr lang="en-GB" sz="1200" dirty="0">
              <a:solidFill>
                <a:srgbClr val="000000"/>
              </a:solidFill>
              <a:effectLst/>
              <a:ea typeface="Microsoft Sans Serif" panose="020B0604020202020204" pitchFamily="34" charset="0"/>
              <a:cs typeface="Times New Roman" panose="02020603050405020304" pitchFamily="18" charset="0"/>
            </a:endParaRPr>
          </a:p>
          <a:p>
            <a:pPr algn="ctr">
              <a:lnSpc>
                <a:spcPct val="115000"/>
              </a:lnSpc>
              <a:spcAft>
                <a:spcPts val="800"/>
              </a:spcAft>
            </a:pPr>
            <a:r>
              <a:rPr lang="en-GB" sz="10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The importance of transition in the lives of children and</a:t>
            </a:r>
            <a:r>
              <a:rPr lang="en-GB" sz="12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 </a:t>
            </a:r>
            <a:r>
              <a:rPr lang="en-GB" sz="10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young people</a:t>
            </a:r>
            <a:endParaRPr lang="en-GB" sz="1200" dirty="0">
              <a:solidFill>
                <a:srgbClr val="000000"/>
              </a:solidFill>
              <a:effectLst/>
              <a:ea typeface="Microsoft Sans Serif" panose="020B0604020202020204" pitchFamily="34" charset="0"/>
              <a:cs typeface="Times New Roman" panose="02020603050405020304" pitchFamily="18" charset="0"/>
            </a:endParaRPr>
          </a:p>
        </p:txBody>
      </p:sp>
      <p:sp>
        <p:nvSpPr>
          <p:cNvPr id="19" name="TextBox 18"/>
          <p:cNvSpPr txBox="1"/>
          <p:nvPr/>
        </p:nvSpPr>
        <p:spPr>
          <a:xfrm>
            <a:off x="4616207" y="3748136"/>
            <a:ext cx="1278368" cy="646331"/>
          </a:xfrm>
          <a:prstGeom prst="rect">
            <a:avLst/>
          </a:prstGeom>
          <a:noFill/>
        </p:spPr>
        <p:txBody>
          <a:bodyPr wrap="square" rtlCol="0">
            <a:spAutoFit/>
          </a:bodyPr>
          <a:lstStyle/>
          <a:p>
            <a:pPr algn="ctr"/>
            <a:r>
              <a:rPr lang="en-GB" dirty="0">
                <a:solidFill>
                  <a:srgbClr val="002060"/>
                </a:solidFill>
              </a:rPr>
              <a:t>Nurture </a:t>
            </a:r>
          </a:p>
          <a:p>
            <a:pPr algn="ctr"/>
            <a:r>
              <a:rPr lang="en-GB" dirty="0">
                <a:solidFill>
                  <a:srgbClr val="002060"/>
                </a:solidFill>
              </a:rPr>
              <a:t>Principles </a:t>
            </a:r>
          </a:p>
        </p:txBody>
      </p:sp>
    </p:spTree>
    <p:extLst>
      <p:ext uri="{BB962C8B-B14F-4D97-AF65-F5344CB8AC3E}">
        <p14:creationId xmlns:p14="http://schemas.microsoft.com/office/powerpoint/2010/main" val="356986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A Nurturing School</a:t>
            </a:r>
          </a:p>
        </p:txBody>
      </p:sp>
      <p:sp>
        <p:nvSpPr>
          <p:cNvPr id="3" name="Content Placeholder 2"/>
          <p:cNvSpPr>
            <a:spLocks noGrp="1"/>
          </p:cNvSpPr>
          <p:nvPr>
            <p:ph idx="1"/>
          </p:nvPr>
        </p:nvSpPr>
        <p:spPr>
          <a:xfrm>
            <a:off x="677334" y="1930400"/>
            <a:ext cx="8596668" cy="4612067"/>
          </a:xfrm>
        </p:spPr>
        <p:txBody>
          <a:bodyPr>
            <a:normAutofit fontScale="92500" lnSpcReduction="10000"/>
          </a:bodyPr>
          <a:lstStyle/>
          <a:p>
            <a:pPr algn="just"/>
            <a:r>
              <a:rPr lang="en-GB" sz="1900" dirty="0"/>
              <a:t>A nurturing approach recognises that positive relationships are central to both learning and wellbeing. </a:t>
            </a:r>
          </a:p>
          <a:p>
            <a:pPr algn="just"/>
            <a:r>
              <a:rPr lang="en-GB" sz="1900" dirty="0"/>
              <a:t>A key aspect of a nurturing approach is an understanding of attachment theory and how early experiences can have a significant impact on development.</a:t>
            </a:r>
          </a:p>
          <a:p>
            <a:pPr algn="just"/>
            <a:r>
              <a:rPr lang="en-GB" sz="1900" dirty="0"/>
              <a:t>It recognises that all school/EYS settings staff have a role to play in establishing the positive relationships that are required to promote healthy social and emotional development and that these relationships should be reliable, predictable and consistent where possible. </a:t>
            </a:r>
          </a:p>
          <a:p>
            <a:pPr algn="just"/>
            <a:r>
              <a:rPr lang="en-GB" sz="1900" dirty="0"/>
              <a:t>A nurturing approach has a key focus on the school environment and emphasises the balance between care and challenge which incorporates attunement, warmth and connection alongside structure, high expectations and a focus on achievement and attainment.</a:t>
            </a:r>
          </a:p>
          <a:p>
            <a:endParaRPr lang="en-GB" dirty="0"/>
          </a:p>
          <a:p>
            <a:r>
              <a:rPr lang="en-GB" sz="1200" dirty="0"/>
              <a:t>Taken from ‘Applying Nurture as a whole school approach’ – Education Scotland</a:t>
            </a:r>
          </a:p>
          <a:p>
            <a:pPr marL="0" indent="0">
              <a:buNone/>
            </a:pPr>
            <a:r>
              <a:rPr lang="en-GB" sz="1200" dirty="0"/>
              <a:t>        https://education.gov.scot/improvement/Documents/inc55ApplyingNurturingApproaches120617.pdf</a:t>
            </a:r>
          </a:p>
        </p:txBody>
      </p:sp>
    </p:spTree>
    <p:extLst>
      <p:ext uri="{BB962C8B-B14F-4D97-AF65-F5344CB8AC3E}">
        <p14:creationId xmlns:p14="http://schemas.microsoft.com/office/powerpoint/2010/main" val="18690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Resilience</a:t>
            </a:r>
          </a:p>
        </p:txBody>
      </p:sp>
      <p:sp>
        <p:nvSpPr>
          <p:cNvPr id="3" name="Content Placeholder 2"/>
          <p:cNvSpPr>
            <a:spLocks noGrp="1"/>
          </p:cNvSpPr>
          <p:nvPr>
            <p:ph idx="1"/>
          </p:nvPr>
        </p:nvSpPr>
        <p:spPr>
          <a:xfrm>
            <a:off x="677334" y="1930401"/>
            <a:ext cx="8596668" cy="4110962"/>
          </a:xfrm>
        </p:spPr>
        <p:txBody>
          <a:bodyPr>
            <a:normAutofit fontScale="92500" lnSpcReduction="10000"/>
          </a:bodyPr>
          <a:lstStyle/>
          <a:p>
            <a:pPr algn="just"/>
            <a:r>
              <a:rPr lang="en-GB" sz="1900" dirty="0"/>
              <a:t>Resilience is the ability to ‘bounce back’ from adversity.</a:t>
            </a:r>
          </a:p>
          <a:p>
            <a:pPr algn="just"/>
            <a:r>
              <a:rPr lang="en-GB" sz="1900" dirty="0"/>
              <a:t>Resilience is not a personality trait. Innate characteristics play a part, but resilience is something that can be promoted and developed, through the provision of support and opportunities for growth.</a:t>
            </a:r>
          </a:p>
          <a:p>
            <a:pPr algn="just"/>
            <a:r>
              <a:rPr lang="en-GB" sz="1900" dirty="0"/>
              <a:t>Whole school resilience based approaches are more likely to have long-term positive benefits than individual interventions.</a:t>
            </a:r>
          </a:p>
          <a:p>
            <a:pPr algn="just"/>
            <a:r>
              <a:rPr lang="en-GB" sz="1900" dirty="0"/>
              <a:t>The Resiliency Framework summarises a set of ideas and practices that promote resiliency. The Framework is split into five headings or sections; Basics, Belonging, Learning, Coping and Core-Self. Within each element there is a range of evidenced based ideas that can be used in supporting resiliency within children and young people.</a:t>
            </a:r>
          </a:p>
          <a:p>
            <a:pPr algn="just"/>
            <a:r>
              <a:rPr lang="en-GB" sz="1900" dirty="0"/>
              <a:t>The resiliency wheel is another approach which </a:t>
            </a:r>
            <a:r>
              <a:rPr lang="en-US" sz="1900" dirty="0"/>
              <a:t>which identifies six major approaches to promoting resilience along with specific strategies. The most critical part in this model is again through relationships</a:t>
            </a:r>
            <a:r>
              <a:rPr lang="en-US" dirty="0"/>
              <a:t>.</a:t>
            </a:r>
            <a:endParaRPr lang="en-GB" dirty="0"/>
          </a:p>
        </p:txBody>
      </p:sp>
    </p:spTree>
    <p:extLst>
      <p:ext uri="{BB962C8B-B14F-4D97-AF65-F5344CB8AC3E}">
        <p14:creationId xmlns:p14="http://schemas.microsoft.com/office/powerpoint/2010/main" val="400742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04" y="186519"/>
            <a:ext cx="8596668" cy="686937"/>
          </a:xfrm>
        </p:spPr>
        <p:txBody>
          <a:bodyPr/>
          <a:lstStyle/>
          <a:p>
            <a:pPr algn="ctr"/>
            <a:endParaRPr lang="en-GB" dirty="0">
              <a:solidFill>
                <a:srgbClr val="002060"/>
              </a:solidFill>
            </a:endParaRPr>
          </a:p>
        </p:txBody>
      </p:sp>
      <p:sp>
        <p:nvSpPr>
          <p:cNvPr id="4" name="Rectangle 3"/>
          <p:cNvSpPr/>
          <p:nvPr/>
        </p:nvSpPr>
        <p:spPr>
          <a:xfrm>
            <a:off x="576775" y="6611779"/>
            <a:ext cx="8811904" cy="246221"/>
          </a:xfrm>
          <a:prstGeom prst="rect">
            <a:avLst/>
          </a:prstGeom>
        </p:spPr>
        <p:txBody>
          <a:bodyPr wrap="square">
            <a:spAutoFit/>
          </a:bodyPr>
          <a:lstStyle/>
          <a:p>
            <a:r>
              <a:rPr lang="en-GB" sz="1000" i="1" dirty="0">
                <a:solidFill>
                  <a:schemeClr val="tx1">
                    <a:lumMod val="75000"/>
                    <a:lumOff val="25000"/>
                  </a:schemeClr>
                </a:solidFill>
              </a:rPr>
              <a:t>A copy of the Resiliency Framework can be found at www.boingboing.org.uk</a:t>
            </a:r>
          </a:p>
        </p:txBody>
      </p:sp>
      <p:pic>
        <p:nvPicPr>
          <p:cNvPr id="7" name="Picture 6"/>
          <p:cNvPicPr/>
          <p:nvPr/>
        </p:nvPicPr>
        <p:blipFill rotWithShape="1">
          <a:blip r:embed="rId2"/>
          <a:srcRect l="21356" t="20785" r="22564" b="10327"/>
          <a:stretch/>
        </p:blipFill>
        <p:spPr bwMode="auto">
          <a:xfrm>
            <a:off x="576774" y="186519"/>
            <a:ext cx="10853225" cy="6425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818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04" y="445827"/>
            <a:ext cx="8596668" cy="905301"/>
          </a:xfrm>
        </p:spPr>
        <p:txBody>
          <a:bodyPr/>
          <a:lstStyle/>
          <a:p>
            <a:pPr algn="ctr"/>
            <a:r>
              <a:rPr lang="en-GB" dirty="0">
                <a:solidFill>
                  <a:srgbClr val="002060"/>
                </a:solidFill>
              </a:rPr>
              <a:t>The Resiliency Wheel</a:t>
            </a:r>
          </a:p>
        </p:txBody>
      </p:sp>
      <p:sp>
        <p:nvSpPr>
          <p:cNvPr id="6" name="Text Box 2"/>
          <p:cNvSpPr txBox="1">
            <a:spLocks noChangeArrowheads="1"/>
          </p:cNvSpPr>
          <p:nvPr/>
        </p:nvSpPr>
        <p:spPr bwMode="auto">
          <a:xfrm>
            <a:off x="1473832" y="6163388"/>
            <a:ext cx="6758011" cy="45461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100" b="1" i="1" dirty="0">
                <a:solidFill>
                  <a:schemeClr val="tx1">
                    <a:lumMod val="75000"/>
                    <a:lumOff val="25000"/>
                  </a:schemeClr>
                </a:solidFill>
                <a:effectLst/>
                <a:ea typeface="Calibri" panose="020F0502020204030204" pitchFamily="34" charset="0"/>
                <a:cs typeface="Times New Roman" panose="02020603050405020304" pitchFamily="18" charset="0"/>
              </a:rPr>
              <a:t>Adapted from the book Resiliency in school: Making It Happen for Students and Education by Nan Henderson and Mike Milstein, published by </a:t>
            </a:r>
            <a:r>
              <a:rPr lang="en-GB" sz="1100" b="1" i="1" dirty="0" err="1">
                <a:solidFill>
                  <a:schemeClr val="tx1">
                    <a:lumMod val="75000"/>
                    <a:lumOff val="25000"/>
                  </a:schemeClr>
                </a:solidFill>
                <a:effectLst/>
                <a:ea typeface="Calibri" panose="020F0502020204030204" pitchFamily="34" charset="0"/>
                <a:cs typeface="Times New Roman" panose="02020603050405020304" pitchFamily="18" charset="0"/>
              </a:rPr>
              <a:t>Corvin</a:t>
            </a:r>
            <a:r>
              <a:rPr lang="en-GB" sz="1100" b="1" i="1" dirty="0">
                <a:solidFill>
                  <a:schemeClr val="tx1">
                    <a:lumMod val="75000"/>
                    <a:lumOff val="25000"/>
                  </a:schemeClr>
                </a:solidFill>
                <a:effectLst/>
                <a:ea typeface="Calibri" panose="020F0502020204030204" pitchFamily="34" charset="0"/>
                <a:cs typeface="Times New Roman" panose="02020603050405020304" pitchFamily="18" charset="0"/>
              </a:rPr>
              <a:t> Press, </a:t>
            </a:r>
            <a:r>
              <a:rPr lang="en-GB" sz="1100" b="1" i="1" dirty="0" err="1">
                <a:solidFill>
                  <a:schemeClr val="tx1">
                    <a:lumMod val="75000"/>
                    <a:lumOff val="25000"/>
                  </a:schemeClr>
                </a:solidFill>
                <a:effectLst/>
                <a:ea typeface="Calibri" panose="020F0502020204030204" pitchFamily="34" charset="0"/>
                <a:cs typeface="Times New Roman" panose="02020603050405020304" pitchFamily="18" charset="0"/>
              </a:rPr>
              <a:t>Thoussand</a:t>
            </a:r>
            <a:r>
              <a:rPr lang="en-GB" sz="1100" b="1" i="1" dirty="0">
                <a:solidFill>
                  <a:schemeClr val="tx1">
                    <a:lumMod val="75000"/>
                    <a:lumOff val="25000"/>
                  </a:schemeClr>
                </a:solidFill>
                <a:effectLst/>
                <a:ea typeface="Calibri" panose="020F0502020204030204" pitchFamily="34" charset="0"/>
                <a:cs typeface="Times New Roman" panose="02020603050405020304" pitchFamily="18" charset="0"/>
              </a:rPr>
              <a:t> Oaks, CA (1996)</a:t>
            </a:r>
            <a:endParaRPr lang="en-GB" sz="1100" dirty="0">
              <a:solidFill>
                <a:schemeClr val="tx1">
                  <a:lumMod val="75000"/>
                  <a:lumOff val="25000"/>
                </a:schemeClr>
              </a:solidFill>
              <a:effectLst/>
              <a:ea typeface="Calibri" panose="020F0502020204030204" pitchFamily="34" charset="0"/>
              <a:cs typeface="Times New Roman" panose="02020603050405020304" pitchFamily="18" charset="0"/>
            </a:endParaRPr>
          </a:p>
        </p:txBody>
      </p:sp>
      <p:pic>
        <p:nvPicPr>
          <p:cNvPr id="7" name="Picture 6"/>
          <p:cNvPicPr/>
          <p:nvPr/>
        </p:nvPicPr>
        <p:blipFill rotWithShape="1">
          <a:blip r:embed="rId3"/>
          <a:srcRect l="35392" t="19623" r="32798" b="9786"/>
          <a:stretch/>
        </p:blipFill>
        <p:spPr bwMode="auto">
          <a:xfrm>
            <a:off x="2709666" y="1279542"/>
            <a:ext cx="4914142" cy="48838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475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Mindfulness</a:t>
            </a:r>
            <a:br>
              <a:rPr lang="en-GB" dirty="0">
                <a:solidFill>
                  <a:schemeClr val="tx1"/>
                </a:solidFill>
              </a:rPr>
            </a:br>
            <a:endParaRPr lang="en-GB" dirty="0">
              <a:solidFill>
                <a:schemeClr val="tx1"/>
              </a:solidFill>
            </a:endParaRPr>
          </a:p>
        </p:txBody>
      </p:sp>
      <p:sp>
        <p:nvSpPr>
          <p:cNvPr id="3" name="Content Placeholder 2"/>
          <p:cNvSpPr>
            <a:spLocks noGrp="1"/>
          </p:cNvSpPr>
          <p:nvPr>
            <p:ph idx="1"/>
          </p:nvPr>
        </p:nvSpPr>
        <p:spPr/>
        <p:txBody>
          <a:bodyPr/>
          <a:lstStyle/>
          <a:p>
            <a:pPr algn="just"/>
            <a:r>
              <a:rPr lang="en-GB" dirty="0"/>
              <a:t>Mindfulness is the quality of being present and fully engaged with whatever we’re doing at the moment, free of distraction or judgement and aware of thoughts and feelings.</a:t>
            </a:r>
          </a:p>
          <a:p>
            <a:pPr algn="just"/>
            <a:r>
              <a:rPr lang="en-GB" dirty="0"/>
              <a:t>Mindfulness can help children and young people to regulate their emotions and focus their attention as well as developing their resilience. Furthermore, it can open a channel of discussion with adults on discussing any thoughts worries and concerns. </a:t>
            </a:r>
          </a:p>
          <a:p>
            <a:endParaRPr lang="en-GB" dirty="0"/>
          </a:p>
        </p:txBody>
      </p:sp>
      <p:pic>
        <p:nvPicPr>
          <p:cNvPr id="4" name="Picture 3"/>
          <p:cNvPicPr>
            <a:picLocks noChangeAspect="1"/>
          </p:cNvPicPr>
          <p:nvPr/>
        </p:nvPicPr>
        <p:blipFill>
          <a:blip r:embed="rId3"/>
          <a:stretch>
            <a:fillRect/>
          </a:stretch>
        </p:blipFill>
        <p:spPr>
          <a:xfrm>
            <a:off x="7157702" y="4231612"/>
            <a:ext cx="1714500" cy="1809750"/>
          </a:xfrm>
          <a:prstGeom prst="rect">
            <a:avLst/>
          </a:prstGeom>
        </p:spPr>
      </p:pic>
    </p:spTree>
    <p:extLst>
      <p:ext uri="{BB962C8B-B14F-4D97-AF65-F5344CB8AC3E}">
        <p14:creationId xmlns:p14="http://schemas.microsoft.com/office/powerpoint/2010/main" val="415334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Emotion Coaching</a:t>
            </a:r>
          </a:p>
        </p:txBody>
      </p:sp>
      <p:sp>
        <p:nvSpPr>
          <p:cNvPr id="3" name="Content Placeholder 2"/>
          <p:cNvSpPr>
            <a:spLocks noGrp="1"/>
          </p:cNvSpPr>
          <p:nvPr>
            <p:ph idx="1"/>
          </p:nvPr>
        </p:nvSpPr>
        <p:spPr>
          <a:xfrm>
            <a:off x="677334" y="1270000"/>
            <a:ext cx="7935724" cy="5248787"/>
          </a:xfrm>
        </p:spPr>
        <p:txBody>
          <a:bodyPr/>
          <a:lstStyle/>
          <a:p>
            <a:pPr algn="just"/>
            <a:endParaRPr lang="en-US" dirty="0"/>
          </a:p>
          <a:p>
            <a:pPr algn="just"/>
            <a:r>
              <a:rPr lang="en-US" dirty="0"/>
              <a:t>Emotion Coaching is an evidence-based strategy based upon the work of John </a:t>
            </a:r>
            <a:r>
              <a:rPr lang="en-US" dirty="0" err="1"/>
              <a:t>Gottman</a:t>
            </a:r>
            <a:r>
              <a:rPr lang="en-US" dirty="0"/>
              <a:t>.</a:t>
            </a:r>
          </a:p>
          <a:p>
            <a:pPr algn="just"/>
            <a:r>
              <a:rPr lang="en-GB" dirty="0"/>
              <a:t>Emotion Coaching uses moments of heightened emotion and resulting behaviour to guide and teach the child and young person about more effective responses. </a:t>
            </a:r>
          </a:p>
          <a:p>
            <a:pPr algn="just"/>
            <a:r>
              <a:rPr lang="en-GB" dirty="0"/>
              <a:t>Through empathetic engagement, the child’s emotional state is verbally acknowledged and validated, promoting a sense of security and feeling ‘felt’. This activates changes in the child’s neurological system and allows the child to calm down, physiologically and psychologically.</a:t>
            </a:r>
          </a:p>
          <a:p>
            <a:pPr algn="just"/>
            <a:r>
              <a:rPr lang="en-GB" dirty="0"/>
              <a:t>Many Herefordshire schools have been trained in the Emotion Coaching approach and further information is available from the EPS on request.</a:t>
            </a:r>
          </a:p>
        </p:txBody>
      </p:sp>
      <p:pic>
        <p:nvPicPr>
          <p:cNvPr id="5" name="Picture 4"/>
          <p:cNvPicPr>
            <a:picLocks noChangeAspect="1"/>
          </p:cNvPicPr>
          <p:nvPr/>
        </p:nvPicPr>
        <p:blipFill>
          <a:blip r:embed="rId3"/>
          <a:stretch>
            <a:fillRect/>
          </a:stretch>
        </p:blipFill>
        <p:spPr>
          <a:xfrm>
            <a:off x="8814793" y="3511570"/>
            <a:ext cx="2875427" cy="3007217"/>
          </a:xfrm>
          <a:prstGeom prst="rect">
            <a:avLst/>
          </a:prstGeom>
        </p:spPr>
      </p:pic>
    </p:spTree>
    <p:extLst>
      <p:ext uri="{BB962C8B-B14F-4D97-AF65-F5344CB8AC3E}">
        <p14:creationId xmlns:p14="http://schemas.microsoft.com/office/powerpoint/2010/main" val="309043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Emotion Coaching involves..</a:t>
            </a:r>
          </a:p>
        </p:txBody>
      </p:sp>
      <p:sp>
        <p:nvSpPr>
          <p:cNvPr id="3" name="Content Placeholder 2"/>
          <p:cNvSpPr>
            <a:spLocks noGrp="1"/>
          </p:cNvSpPr>
          <p:nvPr>
            <p:ph idx="1"/>
          </p:nvPr>
        </p:nvSpPr>
        <p:spPr>
          <a:xfrm>
            <a:off x="513561" y="1710213"/>
            <a:ext cx="8596668" cy="3880773"/>
          </a:xfrm>
        </p:spPr>
        <p:txBody>
          <a:bodyPr/>
          <a:lstStyle/>
          <a:p>
            <a:pPr marL="228600" lvl="0" indent="-228600" algn="just" defTabSz="914400">
              <a:lnSpc>
                <a:spcPct val="90000"/>
              </a:lnSpc>
              <a:buClrTx/>
              <a:buSzTx/>
              <a:buFont typeface="Arial" panose="020B0604020202020204" pitchFamily="34" charset="0"/>
              <a:buChar char="•"/>
            </a:pPr>
            <a:r>
              <a:rPr lang="en-GB" sz="2000" dirty="0"/>
              <a:t>Teaching children about the world of emotion ‘in the moment’</a:t>
            </a:r>
          </a:p>
          <a:p>
            <a:pPr marL="228600" lvl="0" indent="-228600" algn="just" defTabSz="914400">
              <a:lnSpc>
                <a:spcPct val="90000"/>
              </a:lnSpc>
              <a:buClrTx/>
              <a:buSzTx/>
              <a:buFont typeface="Arial" panose="020B0604020202020204" pitchFamily="34" charset="0"/>
              <a:buChar char="•"/>
            </a:pPr>
            <a:r>
              <a:rPr lang="en-GB" sz="2000" dirty="0"/>
              <a:t>Giving children strategies to deal with ups and downs</a:t>
            </a:r>
          </a:p>
          <a:p>
            <a:pPr marL="228600" lvl="0" indent="-228600" algn="just" defTabSz="914400">
              <a:lnSpc>
                <a:spcPct val="90000"/>
              </a:lnSpc>
              <a:buClrTx/>
              <a:buSzTx/>
              <a:buFont typeface="Arial" panose="020B0604020202020204" pitchFamily="34" charset="0"/>
              <a:buChar char="•"/>
            </a:pPr>
            <a:r>
              <a:rPr lang="en-GB" sz="2000" dirty="0"/>
              <a:t>Accepting all emotions as normal</a:t>
            </a:r>
          </a:p>
          <a:p>
            <a:pPr marL="228600" lvl="0" indent="-228600" algn="just" defTabSz="914400">
              <a:lnSpc>
                <a:spcPct val="90000"/>
              </a:lnSpc>
              <a:buClrTx/>
              <a:buSzTx/>
              <a:buFont typeface="Arial" panose="020B0604020202020204" pitchFamily="34" charset="0"/>
              <a:buChar char="•"/>
            </a:pPr>
            <a:r>
              <a:rPr lang="en-GB" sz="2000" dirty="0"/>
              <a:t>Seeing undesired behavioural responses as opportunities for teaching</a:t>
            </a:r>
          </a:p>
          <a:p>
            <a:pPr marL="228600" lvl="0" indent="-228600" algn="just" defTabSz="914400">
              <a:lnSpc>
                <a:spcPct val="90000"/>
              </a:lnSpc>
              <a:buClrTx/>
              <a:buSzTx/>
              <a:buFont typeface="Arial" panose="020B0604020202020204" pitchFamily="34" charset="0"/>
              <a:buChar char="•"/>
            </a:pPr>
            <a:r>
              <a:rPr lang="en-GB" sz="2000" dirty="0"/>
              <a:t>Building trusting and respectful relationships </a:t>
            </a:r>
          </a:p>
          <a:p>
            <a:pPr marL="0" lvl="0" indent="0" defTabSz="914400">
              <a:lnSpc>
                <a:spcPct val="90000"/>
              </a:lnSpc>
              <a:buClrTx/>
              <a:buSzTx/>
              <a:buNone/>
            </a:pPr>
            <a:endParaRPr lang="en-GB" sz="2800" dirty="0">
              <a:solidFill>
                <a:prstClr val="black"/>
              </a:solidFill>
              <a:latin typeface="Calibri" panose="020F0502020204030204"/>
            </a:endParaRPr>
          </a:p>
          <a:p>
            <a:endParaRPr lang="en-GB" dirty="0"/>
          </a:p>
        </p:txBody>
      </p:sp>
      <p:pic>
        <p:nvPicPr>
          <p:cNvPr id="4" name="Picture 3"/>
          <p:cNvPicPr>
            <a:picLocks noChangeAspect="1"/>
          </p:cNvPicPr>
          <p:nvPr/>
        </p:nvPicPr>
        <p:blipFill>
          <a:blip r:embed="rId2"/>
          <a:stretch>
            <a:fillRect/>
          </a:stretch>
        </p:blipFill>
        <p:spPr>
          <a:xfrm>
            <a:off x="5591267" y="3919469"/>
            <a:ext cx="3395766" cy="2536156"/>
          </a:xfrm>
          <a:prstGeom prst="rect">
            <a:avLst/>
          </a:prstGeom>
        </p:spPr>
      </p:pic>
    </p:spTree>
    <p:extLst>
      <p:ext uri="{BB962C8B-B14F-4D97-AF65-F5344CB8AC3E}">
        <p14:creationId xmlns:p14="http://schemas.microsoft.com/office/powerpoint/2010/main" val="351635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Psychosocial Care</a:t>
            </a:r>
          </a:p>
        </p:txBody>
      </p:sp>
      <p:sp>
        <p:nvSpPr>
          <p:cNvPr id="3" name="Content Placeholder 2"/>
          <p:cNvSpPr>
            <a:spLocks noGrp="1"/>
          </p:cNvSpPr>
          <p:nvPr>
            <p:ph idx="1"/>
          </p:nvPr>
        </p:nvSpPr>
        <p:spPr>
          <a:xfrm>
            <a:off x="677334" y="1378039"/>
            <a:ext cx="8596668" cy="5215944"/>
          </a:xfrm>
        </p:spPr>
        <p:txBody>
          <a:bodyPr>
            <a:normAutofit fontScale="92500" lnSpcReduction="10000"/>
          </a:bodyPr>
          <a:lstStyle/>
          <a:p>
            <a:pPr algn="just"/>
            <a:r>
              <a:rPr lang="en-US" dirty="0"/>
              <a:t>Research has identified five key principles that support recovery following a disaster or serious incident (</a:t>
            </a:r>
            <a:r>
              <a:rPr lang="en-US" dirty="0" err="1"/>
              <a:t>Hobfoll</a:t>
            </a:r>
            <a:r>
              <a:rPr lang="en-US" dirty="0"/>
              <a:t> et al., 2007). These principles will be important to consider when supporting members of staff, children and young people upon their return to school: </a:t>
            </a:r>
            <a:endParaRPr lang="en-GB" dirty="0"/>
          </a:p>
          <a:p>
            <a:pPr lvl="0" algn="just">
              <a:buFont typeface="+mj-lt"/>
              <a:buAutoNum type="arabicPeriod"/>
            </a:pPr>
            <a:r>
              <a:rPr lang="en-US" b="1" dirty="0"/>
              <a:t>A sense of safety</a:t>
            </a:r>
            <a:r>
              <a:rPr lang="en-US" dirty="0"/>
              <a:t>: It is important that adults, children and young people feel safe upon their return to school.</a:t>
            </a:r>
            <a:endParaRPr lang="en-GB" dirty="0"/>
          </a:p>
          <a:p>
            <a:pPr lvl="0" algn="just">
              <a:buFont typeface="+mj-lt"/>
              <a:buAutoNum type="arabicPeriod"/>
            </a:pPr>
            <a:r>
              <a:rPr lang="en-US" b="1" dirty="0"/>
              <a:t>A sense of calm</a:t>
            </a:r>
            <a:r>
              <a:rPr lang="en-US" dirty="0"/>
              <a:t>: Children and young people are likely to experience a range of emotions including both pleasant and unpleasant emotions. It is important that these are </a:t>
            </a:r>
            <a:r>
              <a:rPr lang="en-US" dirty="0" err="1"/>
              <a:t>normalised</a:t>
            </a:r>
            <a:r>
              <a:rPr lang="en-US" dirty="0"/>
              <a:t> and they are given support to help them manage their emotions and return to a state of calm.</a:t>
            </a:r>
            <a:endParaRPr lang="en-GB" dirty="0"/>
          </a:p>
          <a:p>
            <a:pPr lvl="0" algn="just">
              <a:buFont typeface="+mj-lt"/>
              <a:buAutoNum type="arabicPeriod"/>
            </a:pPr>
            <a:r>
              <a:rPr lang="en-US" b="1" dirty="0"/>
              <a:t>A sense of self- and collective- efficacy</a:t>
            </a:r>
            <a:r>
              <a:rPr lang="en-US" dirty="0"/>
              <a:t>: Children need to feel they have some control over what is happening to them. </a:t>
            </a:r>
          </a:p>
          <a:p>
            <a:pPr lvl="0" algn="just">
              <a:buFont typeface="+mj-lt"/>
              <a:buAutoNum type="arabicPeriod"/>
            </a:pPr>
            <a:r>
              <a:rPr lang="en-US" b="1" dirty="0"/>
              <a:t>Social connectedness</a:t>
            </a:r>
            <a:r>
              <a:rPr lang="en-US" dirty="0"/>
              <a:t>: It is important that adults, children and young people feel they belong and have a social network who can support them within the educational setting. </a:t>
            </a:r>
            <a:endParaRPr lang="en-GB" dirty="0"/>
          </a:p>
          <a:p>
            <a:pPr lvl="0" algn="just">
              <a:buFont typeface="+mj-lt"/>
              <a:buAutoNum type="arabicPeriod"/>
            </a:pPr>
            <a:r>
              <a:rPr lang="en-US" b="1" dirty="0"/>
              <a:t>Promoting hope: </a:t>
            </a:r>
            <a:r>
              <a:rPr lang="en-US" dirty="0"/>
              <a:t>Whilst things may feel difficult at the moment, it is important that adults, children and young people feel things will get better and work out in future. They need to be provided with reassurance, and understand that in the long term they will feel positive again.</a:t>
            </a:r>
            <a:endParaRPr lang="en-GB" dirty="0"/>
          </a:p>
          <a:p>
            <a:endParaRPr lang="en-GB" dirty="0"/>
          </a:p>
        </p:txBody>
      </p:sp>
    </p:spTree>
    <p:extLst>
      <p:ext uri="{BB962C8B-B14F-4D97-AF65-F5344CB8AC3E}">
        <p14:creationId xmlns:p14="http://schemas.microsoft.com/office/powerpoint/2010/main" val="435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Overview</a:t>
            </a:r>
          </a:p>
        </p:txBody>
      </p:sp>
      <p:sp>
        <p:nvSpPr>
          <p:cNvPr id="3" name="Content Placeholder 2"/>
          <p:cNvSpPr>
            <a:spLocks noGrp="1"/>
          </p:cNvSpPr>
          <p:nvPr>
            <p:ph idx="1"/>
          </p:nvPr>
        </p:nvSpPr>
        <p:spPr>
          <a:xfrm>
            <a:off x="677334" y="1352283"/>
            <a:ext cx="8596668" cy="4689080"/>
          </a:xfrm>
        </p:spPr>
        <p:txBody>
          <a:bodyPr>
            <a:normAutofit lnSpcReduction="10000"/>
          </a:bodyPr>
          <a:lstStyle/>
          <a:p>
            <a:pPr algn="just"/>
            <a:r>
              <a:rPr lang="en-GB" dirty="0"/>
              <a:t>This presentation has been developed by Wakefield Educational Psychology Service (EPS) and modified by Herefordshire EPS with the intention of it being delivered in school by your SENCo or Headteacher.</a:t>
            </a:r>
          </a:p>
          <a:p>
            <a:pPr algn="just"/>
            <a:r>
              <a:rPr lang="en-GB" dirty="0"/>
              <a:t>This presentation has been designed to offer you some support around thinking about the needs of the children/young people in your school and how they will need to be supported in transition back into school or their new class following national school closures.</a:t>
            </a:r>
          </a:p>
          <a:p>
            <a:pPr algn="just"/>
            <a:r>
              <a:rPr lang="en-GB" dirty="0"/>
              <a:t>Some different models of thinking will be shared to help your thinking and for you as a school to decide on the approach that best suits your school, you, your pupils and your parents.</a:t>
            </a:r>
          </a:p>
          <a:p>
            <a:pPr algn="just"/>
            <a:r>
              <a:rPr lang="en-GB" i="1" dirty="0"/>
              <a:t>This presentation is only designed to aid this thinking</a:t>
            </a:r>
            <a:r>
              <a:rPr lang="en-GB" dirty="0"/>
              <a:t>. If any further information or support is required then please contact your school Educational Psychologist (EP) through your </a:t>
            </a:r>
            <a:r>
              <a:rPr lang="en-GB" dirty="0" err="1"/>
              <a:t>SENCo</a:t>
            </a:r>
            <a:r>
              <a:rPr lang="en-GB" dirty="0"/>
              <a:t>.</a:t>
            </a:r>
          </a:p>
          <a:p>
            <a:r>
              <a:rPr lang="en-GB" dirty="0"/>
              <a:t>Information has been sent to your school previously with further advice and support around coronavirus.</a:t>
            </a:r>
          </a:p>
        </p:txBody>
      </p:sp>
    </p:spTree>
    <p:extLst>
      <p:ext uri="{BB962C8B-B14F-4D97-AF65-F5344CB8AC3E}">
        <p14:creationId xmlns:p14="http://schemas.microsoft.com/office/powerpoint/2010/main" val="215019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The ‘PACE’ Model</a:t>
            </a:r>
          </a:p>
        </p:txBody>
      </p:sp>
      <p:sp>
        <p:nvSpPr>
          <p:cNvPr id="3" name="Content Placeholder 2"/>
          <p:cNvSpPr>
            <a:spLocks noGrp="1"/>
          </p:cNvSpPr>
          <p:nvPr>
            <p:ph idx="1"/>
          </p:nvPr>
        </p:nvSpPr>
        <p:spPr/>
        <p:txBody>
          <a:bodyPr/>
          <a:lstStyle/>
          <a:p>
            <a:r>
              <a:rPr lang="en-GB" dirty="0"/>
              <a:t>PACE can be used by any adult to validate, explore and understand children’s feelings.</a:t>
            </a:r>
          </a:p>
          <a:p>
            <a:r>
              <a:rPr lang="en-GB" dirty="0"/>
              <a:t>The approach was developed by Dr Dan Hughes, a clinical psychologist</a:t>
            </a:r>
          </a:p>
          <a:p>
            <a:r>
              <a:rPr lang="en-GB" dirty="0"/>
              <a:t>PACE = </a:t>
            </a:r>
            <a:r>
              <a:rPr lang="en-GB" b="1" dirty="0"/>
              <a:t>P</a:t>
            </a:r>
            <a:r>
              <a:rPr lang="en-GB" dirty="0"/>
              <a:t>LAYFULNESS, </a:t>
            </a:r>
            <a:r>
              <a:rPr lang="en-GB" b="1" dirty="0"/>
              <a:t>A</a:t>
            </a:r>
            <a:r>
              <a:rPr lang="en-GB" dirty="0"/>
              <a:t>CCEPTANCE, </a:t>
            </a:r>
            <a:r>
              <a:rPr lang="en-GB" b="1" dirty="0"/>
              <a:t>C</a:t>
            </a:r>
            <a:r>
              <a:rPr lang="en-GB" dirty="0"/>
              <a:t>URIOSITY and </a:t>
            </a:r>
            <a:r>
              <a:rPr lang="en-GB" b="1" dirty="0"/>
              <a:t>E</a:t>
            </a:r>
            <a:r>
              <a:rPr lang="en-GB" dirty="0"/>
              <a:t>MPATHY.</a:t>
            </a:r>
          </a:p>
          <a:p>
            <a:pPr marL="0" indent="0">
              <a:buNone/>
            </a:pPr>
            <a:endParaRPr lang="en-GB" dirty="0"/>
          </a:p>
          <a:p>
            <a:endParaRPr lang="en-GB" dirty="0"/>
          </a:p>
        </p:txBody>
      </p:sp>
      <p:sp>
        <p:nvSpPr>
          <p:cNvPr id="9" name="AutoShape 2"/>
          <p:cNvSpPr>
            <a:spLocks noChangeArrowheads="1"/>
          </p:cNvSpPr>
          <p:nvPr/>
        </p:nvSpPr>
        <p:spPr bwMode="auto">
          <a:xfrm rot="5400000">
            <a:off x="401390" y="4072355"/>
            <a:ext cx="1940387" cy="1997627"/>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07000"/>
              </a:lnSpc>
              <a:spcAft>
                <a:spcPts val="800"/>
              </a:spcAft>
            </a:pPr>
            <a:r>
              <a:rPr lang="en-GB" sz="16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Playfulness</a:t>
            </a:r>
            <a:endParaRPr lang="en-GB" sz="16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gn="ctr">
              <a:lnSpc>
                <a:spcPct val="107000"/>
              </a:lnSpc>
              <a:spcAft>
                <a:spcPts val="800"/>
              </a:spcAft>
            </a:pPr>
            <a:r>
              <a:rPr lang="en-GB" sz="16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An open, ready, calm, relaxed and engaged attitude</a:t>
            </a:r>
            <a:endParaRPr lang="en-GB" sz="16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10" name="AutoShape 2"/>
          <p:cNvSpPr>
            <a:spLocks noChangeArrowheads="1"/>
          </p:cNvSpPr>
          <p:nvPr/>
        </p:nvSpPr>
        <p:spPr bwMode="auto">
          <a:xfrm rot="5400000">
            <a:off x="2809425" y="3982205"/>
            <a:ext cx="1940387" cy="2177928"/>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15000"/>
              </a:lnSpc>
              <a:spcAft>
                <a:spcPts val="800"/>
              </a:spcAft>
            </a:pPr>
            <a:endParaRPr lang="en-GB" sz="16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endParaRPr>
          </a:p>
          <a:p>
            <a:pPr algn="ctr">
              <a:lnSpc>
                <a:spcPct val="115000"/>
              </a:lnSpc>
              <a:spcAft>
                <a:spcPts val="800"/>
              </a:spcAft>
            </a:pPr>
            <a:r>
              <a:rPr lang="en-GB" sz="16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Acceptance </a:t>
            </a:r>
            <a:endParaRPr lang="en-GB" sz="16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gn="ctr">
              <a:lnSpc>
                <a:spcPct val="115000"/>
              </a:lnSpc>
              <a:spcAft>
                <a:spcPts val="800"/>
              </a:spcAft>
            </a:pPr>
            <a:r>
              <a:rPr lang="en-GB" sz="16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 </a:t>
            </a:r>
            <a:r>
              <a:rPr lang="en-GB" sz="16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Unconditionally accepting a child makes them feel secure, safe and loved</a:t>
            </a:r>
            <a:endParaRPr lang="en-GB" sz="16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11" name="AutoShape 2"/>
          <p:cNvSpPr>
            <a:spLocks noChangeArrowheads="1"/>
          </p:cNvSpPr>
          <p:nvPr/>
        </p:nvSpPr>
        <p:spPr bwMode="auto">
          <a:xfrm rot="5400000">
            <a:off x="5344156" y="4029377"/>
            <a:ext cx="1940388" cy="2083587"/>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15000"/>
              </a:lnSpc>
              <a:spcAft>
                <a:spcPts val="800"/>
              </a:spcAft>
            </a:pPr>
            <a:endParaRPr lang="en-GB" sz="12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endParaRPr>
          </a:p>
          <a:p>
            <a:pPr algn="ctr">
              <a:lnSpc>
                <a:spcPct val="115000"/>
              </a:lnSpc>
              <a:spcAft>
                <a:spcPts val="800"/>
              </a:spcAft>
            </a:pPr>
            <a:r>
              <a:rPr lang="en-GB" sz="16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Curiosity </a:t>
            </a:r>
            <a:endParaRPr lang="en-GB" sz="16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gn="ctr">
              <a:lnSpc>
                <a:spcPct val="115000"/>
              </a:lnSpc>
              <a:spcAft>
                <a:spcPts val="800"/>
              </a:spcAft>
            </a:pPr>
            <a:r>
              <a:rPr lang="en-GB" sz="16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Without judgement children become aware of their inner life</a:t>
            </a:r>
          </a:p>
          <a:p>
            <a:pPr algn="ctr">
              <a:lnSpc>
                <a:spcPct val="115000"/>
              </a:lnSpc>
              <a:spcAft>
                <a:spcPts val="800"/>
              </a:spcAft>
            </a:pP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12" name="AutoShape 2"/>
          <p:cNvSpPr>
            <a:spLocks noChangeArrowheads="1"/>
          </p:cNvSpPr>
          <p:nvPr/>
        </p:nvSpPr>
        <p:spPr bwMode="auto">
          <a:xfrm rot="5400000">
            <a:off x="7801672" y="3962057"/>
            <a:ext cx="1940388" cy="2218225"/>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15000"/>
              </a:lnSpc>
              <a:spcAft>
                <a:spcPts val="800"/>
              </a:spcAft>
            </a:pPr>
            <a:endParaRPr lang="en-GB" sz="16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endParaRPr>
          </a:p>
          <a:p>
            <a:pPr algn="ctr">
              <a:lnSpc>
                <a:spcPct val="115000"/>
              </a:lnSpc>
              <a:spcAft>
                <a:spcPts val="800"/>
              </a:spcAft>
            </a:pPr>
            <a:r>
              <a:rPr lang="en-GB" sz="16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Empathy </a:t>
            </a:r>
            <a:endParaRPr lang="en-GB" sz="16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gn="ctr">
              <a:lnSpc>
                <a:spcPct val="115000"/>
              </a:lnSpc>
              <a:spcAft>
                <a:spcPts val="800"/>
              </a:spcAft>
            </a:pPr>
            <a:r>
              <a:rPr lang="en-GB" sz="1600" b="1"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 </a:t>
            </a:r>
            <a:r>
              <a:rPr lang="en-GB" sz="1600" dirty="0">
                <a:solidFill>
                  <a:srgbClr val="330099"/>
                </a:solidFill>
                <a:effectLst/>
                <a:latin typeface="Arial" panose="020B0604020202020204" pitchFamily="34" charset="0"/>
                <a:ea typeface="Microsoft Sans Serif" panose="020B0604020202020204" pitchFamily="34" charset="0"/>
                <a:cs typeface="Times New Roman" panose="02020603050405020304" pitchFamily="18" charset="0"/>
              </a:rPr>
              <a:t>A sense of compassion for the child and their feelings</a:t>
            </a:r>
          </a:p>
          <a:p>
            <a:pPr algn="ctr">
              <a:lnSpc>
                <a:spcPct val="115000"/>
              </a:lnSpc>
              <a:spcAft>
                <a:spcPts val="800"/>
              </a:spcAft>
            </a:pP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820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Growth </a:t>
            </a:r>
            <a:r>
              <a:rPr lang="en-GB" dirty="0" err="1">
                <a:solidFill>
                  <a:srgbClr val="002060"/>
                </a:solidFill>
              </a:rPr>
              <a:t>Mindset</a:t>
            </a:r>
            <a:endParaRPr lang="en-GB" dirty="0">
              <a:solidFill>
                <a:srgbClr val="002060"/>
              </a:solidFill>
            </a:endParaRPr>
          </a:p>
        </p:txBody>
      </p:sp>
      <p:sp>
        <p:nvSpPr>
          <p:cNvPr id="3" name="Content Placeholder 2"/>
          <p:cNvSpPr>
            <a:spLocks noGrp="1"/>
          </p:cNvSpPr>
          <p:nvPr>
            <p:ph idx="1"/>
          </p:nvPr>
        </p:nvSpPr>
        <p:spPr>
          <a:xfrm>
            <a:off x="677333" y="1270000"/>
            <a:ext cx="8739621" cy="5076209"/>
          </a:xfrm>
        </p:spPr>
        <p:txBody>
          <a:bodyPr>
            <a:normAutofit lnSpcReduction="10000"/>
          </a:bodyPr>
          <a:lstStyle/>
          <a:p>
            <a:r>
              <a:rPr lang="en-US" dirty="0"/>
              <a:t>A growth mindset refers to the belief that abilities and knowledge are not fixed and that with effort, experience and support, we can achieve growth. In contrast, those who have a fixed mindset are of the view that their qualities are “carved in stone” and are unchangeable.</a:t>
            </a:r>
            <a:endParaRPr lang="en-GB" dirty="0"/>
          </a:p>
          <a:p>
            <a:r>
              <a:rPr lang="en-GB" dirty="0"/>
              <a:t>Research has shown that when children have a</a:t>
            </a:r>
            <a:r>
              <a:rPr lang="en-GB" b="1" dirty="0"/>
              <a:t> </a:t>
            </a:r>
            <a:r>
              <a:rPr lang="en-GB" dirty="0"/>
              <a:t>growth mindset they more willing to take on challenging tasks, focus on learning goals and able to rebound more easily from failures. </a:t>
            </a:r>
          </a:p>
          <a:p>
            <a:r>
              <a:rPr lang="en-GB" dirty="0"/>
              <a:t>Growth mindset will be important and useful for staff to foster when children return to school. It is highly likely that children will feel overwhelmed with academic work, following the unexpected break from school, despite home learning. As such, the key messages and strategies that we can take from growth mindset will reassure and support them that the difficulties they experience now can be mastered.  </a:t>
            </a:r>
          </a:p>
          <a:p>
            <a:r>
              <a:rPr lang="en-GB" dirty="0"/>
              <a:t>The power of the word ‘yet’ is a quick and easy way to promote a growth mindset. For example, “you cannot do that maths question </a:t>
            </a:r>
            <a:r>
              <a:rPr lang="en-GB" i="1" dirty="0"/>
              <a:t>yet </a:t>
            </a:r>
            <a:r>
              <a:rPr lang="en-GB" dirty="0"/>
              <a:t>but you will get there</a:t>
            </a:r>
            <a:r>
              <a:rPr lang="en-GB" i="1" dirty="0"/>
              <a:t>”.  </a:t>
            </a:r>
            <a:endParaRPr lang="en-GB" dirty="0"/>
          </a:p>
          <a:p>
            <a:pPr marL="0" indent="0" algn="r">
              <a:buNone/>
            </a:pPr>
            <a:r>
              <a:rPr lang="en-GB" i="1" dirty="0"/>
              <a:t>											(</a:t>
            </a:r>
            <a:r>
              <a:rPr lang="en-GB" i="1" dirty="0" err="1"/>
              <a:t>Dweck</a:t>
            </a:r>
            <a:r>
              <a:rPr lang="en-GB" i="1" dirty="0"/>
              <a:t>, C; 2006)</a:t>
            </a:r>
            <a:endParaRPr lang="en-GB" dirty="0"/>
          </a:p>
          <a:p>
            <a:endParaRPr lang="en-GB" dirty="0"/>
          </a:p>
        </p:txBody>
      </p:sp>
    </p:spTree>
    <p:extLst>
      <p:ext uri="{BB962C8B-B14F-4D97-AF65-F5344CB8AC3E}">
        <p14:creationId xmlns:p14="http://schemas.microsoft.com/office/powerpoint/2010/main" val="213683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xed vs Growth Mindse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955" y="398206"/>
            <a:ext cx="8908025" cy="5530646"/>
          </a:xfrm>
          <a:prstGeom prst="rect">
            <a:avLst/>
          </a:prstGeom>
          <a:noFill/>
          <a:ln>
            <a:noFill/>
          </a:ln>
        </p:spPr>
      </p:pic>
    </p:spTree>
    <p:extLst>
      <p:ext uri="{BB962C8B-B14F-4D97-AF65-F5344CB8AC3E}">
        <p14:creationId xmlns:p14="http://schemas.microsoft.com/office/powerpoint/2010/main" val="1234258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A Final Thought</a:t>
            </a:r>
          </a:p>
        </p:txBody>
      </p:sp>
      <p:sp>
        <p:nvSpPr>
          <p:cNvPr id="3" name="Content Placeholder 2"/>
          <p:cNvSpPr>
            <a:spLocks noGrp="1"/>
          </p:cNvSpPr>
          <p:nvPr>
            <p:ph idx="1"/>
          </p:nvPr>
        </p:nvSpPr>
        <p:spPr/>
        <p:txBody>
          <a:bodyPr/>
          <a:lstStyle/>
          <a:p>
            <a:pPr algn="just"/>
            <a:r>
              <a:rPr lang="en-GB" dirty="0"/>
              <a:t>What all of these psychological theories have in common is the importance of positive relationships that children and young people have with adults in school.</a:t>
            </a:r>
          </a:p>
          <a:p>
            <a:pPr algn="just"/>
            <a:r>
              <a:rPr lang="en-GB" dirty="0"/>
              <a:t>Taking time at the beginning to either start or re-establish relationships not only with the adults, but with each other will help children and young people to feel safe, secure and connected with the school community, which in turn will promote a whole school approach enabling all to be ready to learn.</a:t>
            </a:r>
          </a:p>
        </p:txBody>
      </p:sp>
      <p:pic>
        <p:nvPicPr>
          <p:cNvPr id="4" name="Picture 3"/>
          <p:cNvPicPr>
            <a:picLocks noChangeAspect="1"/>
          </p:cNvPicPr>
          <p:nvPr/>
        </p:nvPicPr>
        <p:blipFill>
          <a:blip r:embed="rId3"/>
          <a:stretch>
            <a:fillRect/>
          </a:stretch>
        </p:blipFill>
        <p:spPr>
          <a:xfrm>
            <a:off x="3128426" y="4393537"/>
            <a:ext cx="2200275" cy="1647825"/>
          </a:xfrm>
          <a:prstGeom prst="rect">
            <a:avLst/>
          </a:prstGeom>
        </p:spPr>
      </p:pic>
    </p:spTree>
    <p:extLst>
      <p:ext uri="{BB962C8B-B14F-4D97-AF65-F5344CB8AC3E}">
        <p14:creationId xmlns:p14="http://schemas.microsoft.com/office/powerpoint/2010/main" val="27159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2"/>
            <a:ext cx="8596668" cy="1320800"/>
          </a:xfrm>
        </p:spPr>
        <p:txBody>
          <a:bodyPr/>
          <a:lstStyle/>
          <a:p>
            <a:pPr algn="ctr"/>
            <a:r>
              <a:rPr lang="en-GB" dirty="0">
                <a:solidFill>
                  <a:srgbClr val="002060"/>
                </a:solidFill>
              </a:rPr>
              <a:t>Life After Coronavirus/COVID-19</a:t>
            </a:r>
          </a:p>
        </p:txBody>
      </p:sp>
      <p:sp>
        <p:nvSpPr>
          <p:cNvPr id="3" name="Content Placeholder 2"/>
          <p:cNvSpPr>
            <a:spLocks noGrp="1"/>
          </p:cNvSpPr>
          <p:nvPr>
            <p:ph idx="1"/>
          </p:nvPr>
        </p:nvSpPr>
        <p:spPr>
          <a:xfrm>
            <a:off x="677334" y="1323463"/>
            <a:ext cx="8596668" cy="4763438"/>
          </a:xfrm>
        </p:spPr>
        <p:txBody>
          <a:bodyPr>
            <a:normAutofit lnSpcReduction="10000"/>
          </a:bodyPr>
          <a:lstStyle/>
          <a:p>
            <a:pPr algn="just"/>
            <a:r>
              <a:rPr lang="en-GB" sz="1900" dirty="0"/>
              <a:t>Research suggests that many children and young people can find the transition between schools unsettling and stressful. </a:t>
            </a:r>
          </a:p>
          <a:p>
            <a:pPr algn="just"/>
            <a:r>
              <a:rPr lang="en-GB" sz="1900" dirty="0"/>
              <a:t>Following the current Public Health Crisis related to coronavirus/Covid-19 it is likely that many children and young people will experience similar feelings when they return to school once social isolation ends, especially those who are vulnerable, have special educational needs, or are moving to a new school. Usual programmes of transition may not have taken place, leaving both children, parents and staff anxious.</a:t>
            </a:r>
          </a:p>
          <a:p>
            <a:pPr algn="just"/>
            <a:r>
              <a:rPr lang="en-GB" sz="1900" dirty="0"/>
              <a:t>Many children may have also experienced loss, bereavement, hardship and safeguarding difficulties. However, there will also be many children who will have had a positive experience being at home and look forward to getting back to ‘normal’.</a:t>
            </a:r>
          </a:p>
          <a:p>
            <a:pPr algn="just"/>
            <a:r>
              <a:rPr lang="en-GB" sz="1900" dirty="0"/>
              <a:t>The purpose of this presentation is therefore to provide advice on how schools can support their children and young people in managing this transition.   </a:t>
            </a:r>
          </a:p>
          <a:p>
            <a:endParaRPr lang="en-GB" dirty="0"/>
          </a:p>
        </p:txBody>
      </p:sp>
    </p:spTree>
    <p:extLst>
      <p:ext uri="{BB962C8B-B14F-4D97-AF65-F5344CB8AC3E}">
        <p14:creationId xmlns:p14="http://schemas.microsoft.com/office/powerpoint/2010/main" val="297306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Children who are transitioning to a new school and returning back to school</a:t>
            </a:r>
          </a:p>
        </p:txBody>
      </p:sp>
      <p:sp>
        <p:nvSpPr>
          <p:cNvPr id="3" name="Content Placeholder 2"/>
          <p:cNvSpPr>
            <a:spLocks noGrp="1"/>
          </p:cNvSpPr>
          <p:nvPr>
            <p:ph idx="1"/>
          </p:nvPr>
        </p:nvSpPr>
        <p:spPr/>
        <p:txBody>
          <a:bodyPr/>
          <a:lstStyle/>
          <a:p>
            <a:pPr algn="just"/>
            <a:r>
              <a:rPr lang="en-GB" dirty="0"/>
              <a:t>Wakefield EPS have developed a document to provide some advice on how to support children who will be transitioning to a new school and those returning back to school. </a:t>
            </a:r>
          </a:p>
          <a:p>
            <a:pPr algn="just"/>
            <a:r>
              <a:rPr lang="en-GB" dirty="0"/>
              <a:t>It is important to remember that although many children will be returning to their school, this will be following a long period of absence and many will need support.</a:t>
            </a:r>
          </a:p>
          <a:p>
            <a:pPr algn="just"/>
            <a:r>
              <a:rPr lang="en-GB" dirty="0"/>
              <a:t>The following psychological models can also be applied to new starters and it will be beneficial for schools to think about how the new term will start for them also.</a:t>
            </a:r>
          </a:p>
        </p:txBody>
      </p:sp>
    </p:spTree>
    <p:extLst>
      <p:ext uri="{BB962C8B-B14F-4D97-AF65-F5344CB8AC3E}">
        <p14:creationId xmlns:p14="http://schemas.microsoft.com/office/powerpoint/2010/main" val="9616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Behaviours to expect</a:t>
            </a:r>
          </a:p>
        </p:txBody>
      </p:sp>
      <p:sp>
        <p:nvSpPr>
          <p:cNvPr id="3" name="Content Placeholder 2"/>
          <p:cNvSpPr>
            <a:spLocks noGrp="1"/>
          </p:cNvSpPr>
          <p:nvPr>
            <p:ph idx="1"/>
          </p:nvPr>
        </p:nvSpPr>
        <p:spPr>
          <a:xfrm>
            <a:off x="677334" y="1287887"/>
            <a:ext cx="8596668" cy="5061398"/>
          </a:xfrm>
        </p:spPr>
        <p:txBody>
          <a:bodyPr>
            <a:normAutofit/>
          </a:bodyPr>
          <a:lstStyle/>
          <a:p>
            <a:r>
              <a:rPr lang="en-GB" dirty="0"/>
              <a:t>Some children will be disengaged with any type of learning and being back in school due to the long period of absence from school.</a:t>
            </a:r>
          </a:p>
          <a:p>
            <a:r>
              <a:rPr lang="en-GB" dirty="0"/>
              <a:t>Some children may feel particularly frustrated about having been at home, away from their friends, adults who support them and missing key experiences (exams, prom, leaving school, trips etc)</a:t>
            </a:r>
          </a:p>
          <a:p>
            <a:r>
              <a:rPr lang="en-GB" dirty="0"/>
              <a:t>Returning to school may result in some children being anxious over leaving parents, home and the safety that this offered. Some may be anxious over getting ill themselves.</a:t>
            </a:r>
          </a:p>
          <a:p>
            <a:r>
              <a:rPr lang="en-GB" dirty="0"/>
              <a:t>For some children they may have experienced loss and bereavement which result in them crying, shouting, anger </a:t>
            </a:r>
            <a:r>
              <a:rPr lang="en-GB" dirty="0" err="1"/>
              <a:t>etc</a:t>
            </a:r>
            <a:r>
              <a:rPr lang="en-GB" dirty="0"/>
              <a:t> in response.</a:t>
            </a:r>
          </a:p>
          <a:p>
            <a:r>
              <a:rPr lang="en-GB" dirty="0"/>
              <a:t>Anger in relation to a range of feelings.</a:t>
            </a:r>
          </a:p>
          <a:p>
            <a:r>
              <a:rPr lang="en-GB" dirty="0"/>
              <a:t>Some children may not experience any of the above, and return to school with no difficulty.                    </a:t>
            </a:r>
          </a:p>
          <a:p>
            <a:r>
              <a:rPr lang="en-GB" dirty="0"/>
              <a:t>Speaking to parents and carers about how their child has been over isolation will be important.</a:t>
            </a:r>
          </a:p>
        </p:txBody>
      </p:sp>
    </p:spTree>
    <p:extLst>
      <p:ext uri="{BB962C8B-B14F-4D97-AF65-F5344CB8AC3E}">
        <p14:creationId xmlns:p14="http://schemas.microsoft.com/office/powerpoint/2010/main" val="8159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7429" y="176981"/>
            <a:ext cx="5322957" cy="6511401"/>
          </a:xfrm>
          <a:prstGeom prst="rect">
            <a:avLst/>
          </a:prstGeom>
        </p:spPr>
      </p:pic>
    </p:spTree>
    <p:extLst>
      <p:ext uri="{BB962C8B-B14F-4D97-AF65-F5344CB8AC3E}">
        <p14:creationId xmlns:p14="http://schemas.microsoft.com/office/powerpoint/2010/main" val="174964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Approaches</a:t>
            </a:r>
          </a:p>
        </p:txBody>
      </p:sp>
      <p:sp>
        <p:nvSpPr>
          <p:cNvPr id="3" name="Content Placeholder 2"/>
          <p:cNvSpPr>
            <a:spLocks noGrp="1"/>
          </p:cNvSpPr>
          <p:nvPr>
            <p:ph idx="1"/>
          </p:nvPr>
        </p:nvSpPr>
        <p:spPr>
          <a:xfrm>
            <a:off x="581800" y="1523292"/>
            <a:ext cx="8596668" cy="3880773"/>
          </a:xfrm>
        </p:spPr>
        <p:txBody>
          <a:bodyPr>
            <a:normAutofit/>
          </a:bodyPr>
          <a:lstStyle/>
          <a:p>
            <a:pPr marL="0" indent="0" algn="just">
              <a:buNone/>
            </a:pPr>
            <a:r>
              <a:rPr lang="en-GB" dirty="0"/>
              <a:t>This presentation offers an overview of several psychological theories that can be applied within schools to support the needs of the children/young people.</a:t>
            </a:r>
          </a:p>
          <a:p>
            <a:endParaRPr lang="en-GB" dirty="0">
              <a:solidFill>
                <a:schemeClr val="tx1"/>
              </a:solidFill>
            </a:endParaRPr>
          </a:p>
        </p:txBody>
      </p:sp>
      <p:sp>
        <p:nvSpPr>
          <p:cNvPr id="4" name="AutoShape 2"/>
          <p:cNvSpPr>
            <a:spLocks noChangeArrowheads="1"/>
          </p:cNvSpPr>
          <p:nvPr/>
        </p:nvSpPr>
        <p:spPr bwMode="auto">
          <a:xfrm rot="5400000">
            <a:off x="435763" y="2431423"/>
            <a:ext cx="1450004" cy="1650230"/>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07000"/>
              </a:lnSpc>
              <a:spcAft>
                <a:spcPts val="800"/>
              </a:spcAft>
            </a:pPr>
            <a:r>
              <a:rPr lang="en-GB" dirty="0">
                <a:solidFill>
                  <a:srgbClr val="002060"/>
                </a:solidFill>
              </a:rPr>
              <a:t>Building Positive Relationships</a:t>
            </a:r>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5" name="AutoShape 2"/>
          <p:cNvSpPr>
            <a:spLocks noChangeArrowheads="1"/>
          </p:cNvSpPr>
          <p:nvPr/>
        </p:nvSpPr>
        <p:spPr bwMode="auto">
          <a:xfrm rot="5400000">
            <a:off x="553720" y="5392241"/>
            <a:ext cx="1214088" cy="1287575"/>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07000"/>
              </a:lnSpc>
              <a:spcAft>
                <a:spcPts val="800"/>
              </a:spcAft>
            </a:pPr>
            <a:r>
              <a:rPr lang="en-GB" dirty="0">
                <a:solidFill>
                  <a:srgbClr val="002060"/>
                </a:solidFill>
              </a:rPr>
              <a:t>PACE Model</a:t>
            </a:r>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6" name="AutoShape 2"/>
          <p:cNvSpPr>
            <a:spLocks noChangeArrowheads="1"/>
          </p:cNvSpPr>
          <p:nvPr/>
        </p:nvSpPr>
        <p:spPr bwMode="auto">
          <a:xfrm rot="5400000">
            <a:off x="7319589" y="5256751"/>
            <a:ext cx="1274596" cy="1562111"/>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07000"/>
              </a:lnSpc>
              <a:spcAft>
                <a:spcPts val="800"/>
              </a:spcAft>
            </a:pPr>
            <a:endParaRPr lang="en-GB" dirty="0">
              <a:solidFill>
                <a:srgbClr val="002060"/>
              </a:solidFill>
            </a:endParaRPr>
          </a:p>
          <a:p>
            <a:pPr algn="ctr">
              <a:lnSpc>
                <a:spcPct val="107000"/>
              </a:lnSpc>
              <a:spcAft>
                <a:spcPts val="800"/>
              </a:spcAft>
            </a:pPr>
            <a:r>
              <a:rPr lang="en-GB" dirty="0">
                <a:solidFill>
                  <a:srgbClr val="002060"/>
                </a:solidFill>
              </a:rPr>
              <a:t>Mindfulness</a:t>
            </a:r>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7" name="AutoShape 2"/>
          <p:cNvSpPr>
            <a:spLocks noChangeArrowheads="1"/>
          </p:cNvSpPr>
          <p:nvPr/>
        </p:nvSpPr>
        <p:spPr bwMode="auto">
          <a:xfrm rot="5400000">
            <a:off x="6513677" y="2516397"/>
            <a:ext cx="1398372" cy="1579084"/>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07000"/>
              </a:lnSpc>
              <a:spcAft>
                <a:spcPts val="800"/>
              </a:spcAft>
            </a:pPr>
            <a:endParaRPr lang="en-GB" dirty="0">
              <a:solidFill>
                <a:srgbClr val="002060"/>
              </a:solidFill>
            </a:endParaRPr>
          </a:p>
          <a:p>
            <a:pPr algn="ctr">
              <a:lnSpc>
                <a:spcPct val="107000"/>
              </a:lnSpc>
              <a:spcAft>
                <a:spcPts val="800"/>
              </a:spcAft>
            </a:pPr>
            <a:r>
              <a:rPr lang="en-GB" dirty="0">
                <a:solidFill>
                  <a:srgbClr val="002060"/>
                </a:solidFill>
              </a:rPr>
              <a:t>Resilience</a:t>
            </a:r>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8" name="AutoShape 2"/>
          <p:cNvSpPr>
            <a:spLocks noChangeArrowheads="1"/>
          </p:cNvSpPr>
          <p:nvPr/>
        </p:nvSpPr>
        <p:spPr bwMode="auto">
          <a:xfrm rot="5400000">
            <a:off x="3655185" y="5285491"/>
            <a:ext cx="1423647" cy="1581563"/>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07000"/>
              </a:lnSpc>
              <a:spcAft>
                <a:spcPts val="800"/>
              </a:spcAft>
            </a:pPr>
            <a:endParaRPr lang="en-GB" dirty="0">
              <a:solidFill>
                <a:srgbClr val="002060"/>
              </a:solidFill>
            </a:endParaRPr>
          </a:p>
          <a:p>
            <a:pPr algn="ctr">
              <a:lnSpc>
                <a:spcPct val="107000"/>
              </a:lnSpc>
              <a:spcAft>
                <a:spcPts val="800"/>
              </a:spcAft>
            </a:pPr>
            <a:r>
              <a:rPr lang="en-GB" dirty="0">
                <a:solidFill>
                  <a:srgbClr val="002060"/>
                </a:solidFill>
              </a:rPr>
              <a:t>Attachment</a:t>
            </a:r>
          </a:p>
          <a:p>
            <a:pPr algn="ctr">
              <a:lnSpc>
                <a:spcPct val="107000"/>
              </a:lnSpc>
              <a:spcAft>
                <a:spcPts val="800"/>
              </a:spcAft>
            </a:pPr>
            <a:r>
              <a:rPr lang="en-GB" dirty="0">
                <a:solidFill>
                  <a:srgbClr val="002060"/>
                </a:solidFill>
              </a:rPr>
              <a:t>Theory</a:t>
            </a:r>
          </a:p>
          <a:p>
            <a:pPr algn="ctr">
              <a:lnSpc>
                <a:spcPct val="107000"/>
              </a:lnSpc>
              <a:spcAft>
                <a:spcPts val="800"/>
              </a:spcAft>
            </a:pPr>
            <a:r>
              <a:rPr lang="en-US" sz="1100" i="1" dirty="0">
                <a:solidFill>
                  <a:srgbClr val="002060"/>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206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9" name="AutoShape 2"/>
          <p:cNvSpPr>
            <a:spLocks noChangeArrowheads="1"/>
          </p:cNvSpPr>
          <p:nvPr/>
        </p:nvSpPr>
        <p:spPr bwMode="auto">
          <a:xfrm rot="5400000">
            <a:off x="3505413" y="2505406"/>
            <a:ext cx="1393555" cy="1546955"/>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07000"/>
              </a:lnSpc>
            </a:pPr>
            <a:r>
              <a:rPr lang="en-GB" dirty="0">
                <a:solidFill>
                  <a:srgbClr val="002060"/>
                </a:solidFill>
              </a:rPr>
              <a:t>A </a:t>
            </a:r>
          </a:p>
          <a:p>
            <a:pPr algn="ctr">
              <a:lnSpc>
                <a:spcPct val="107000"/>
              </a:lnSpc>
            </a:pPr>
            <a:r>
              <a:rPr lang="en-GB" dirty="0">
                <a:solidFill>
                  <a:srgbClr val="002060"/>
                </a:solidFill>
              </a:rPr>
              <a:t>Nurturing School</a:t>
            </a:r>
          </a:p>
          <a:p>
            <a:pPr algn="ctr">
              <a:lnSpc>
                <a:spcPct val="107000"/>
              </a:lnSpc>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10" name="AutoShape 2"/>
          <p:cNvSpPr>
            <a:spLocks noChangeArrowheads="1"/>
          </p:cNvSpPr>
          <p:nvPr/>
        </p:nvSpPr>
        <p:spPr bwMode="auto">
          <a:xfrm rot="5400000">
            <a:off x="8688159" y="3758246"/>
            <a:ext cx="1352209" cy="1585492"/>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07000"/>
              </a:lnSpc>
              <a:spcAft>
                <a:spcPts val="800"/>
              </a:spcAft>
            </a:pPr>
            <a:endParaRPr lang="en-GB" dirty="0">
              <a:solidFill>
                <a:srgbClr val="002060"/>
              </a:solidFill>
            </a:endParaRPr>
          </a:p>
          <a:p>
            <a:pPr algn="ctr">
              <a:lnSpc>
                <a:spcPct val="107000"/>
              </a:lnSpc>
              <a:spcAft>
                <a:spcPts val="800"/>
              </a:spcAft>
            </a:pPr>
            <a:r>
              <a:rPr lang="en-GB" dirty="0">
                <a:solidFill>
                  <a:srgbClr val="002060"/>
                </a:solidFill>
              </a:rPr>
              <a:t>Psychosocial Care</a:t>
            </a:r>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11" name="AutoShape 2"/>
          <p:cNvSpPr>
            <a:spLocks noChangeArrowheads="1"/>
          </p:cNvSpPr>
          <p:nvPr/>
        </p:nvSpPr>
        <p:spPr bwMode="auto">
          <a:xfrm rot="5400000">
            <a:off x="5519979" y="4174052"/>
            <a:ext cx="1214088" cy="1430790"/>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07000"/>
              </a:lnSpc>
              <a:spcAft>
                <a:spcPts val="800"/>
              </a:spcAft>
            </a:pPr>
            <a:endParaRPr lang="en-GB" dirty="0">
              <a:solidFill>
                <a:srgbClr val="002060"/>
              </a:solidFill>
            </a:endParaRPr>
          </a:p>
          <a:p>
            <a:pPr algn="ctr">
              <a:lnSpc>
                <a:spcPct val="107000"/>
              </a:lnSpc>
              <a:spcAft>
                <a:spcPts val="800"/>
              </a:spcAft>
            </a:pPr>
            <a:r>
              <a:rPr lang="en-GB" dirty="0">
                <a:solidFill>
                  <a:srgbClr val="002060"/>
                </a:solidFill>
              </a:rPr>
              <a:t>Emotion Coaching</a:t>
            </a:r>
          </a:p>
          <a:p>
            <a:pPr algn="ctr">
              <a:lnSpc>
                <a:spcPct val="107000"/>
              </a:lnSpc>
              <a:spcAft>
                <a:spcPts val="800"/>
              </a:spcAft>
            </a:pPr>
            <a:endParaRPr lang="en-GB" sz="1100" dirty="0"/>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
        <p:nvSpPr>
          <p:cNvPr id="12" name="AutoShape 2"/>
          <p:cNvSpPr>
            <a:spLocks noChangeArrowheads="1"/>
          </p:cNvSpPr>
          <p:nvPr/>
        </p:nvSpPr>
        <p:spPr bwMode="auto">
          <a:xfrm rot="5400000">
            <a:off x="2058117" y="3947175"/>
            <a:ext cx="1214084" cy="1527107"/>
          </a:xfrm>
          <a:prstGeom prst="roundRect">
            <a:avLst>
              <a:gd name="adj" fmla="val 13032"/>
            </a:avLst>
          </a:prstGeom>
          <a:solidFill>
            <a:srgbClr val="B6DF89"/>
          </a:solidFill>
        </p:spPr>
        <p:txBody>
          <a:bodyPr rot="0" vert="horz" wrap="square" lIns="91440" tIns="45720" rIns="91440" bIns="45720" anchor="ctr" anchorCtr="0" upright="1">
            <a:noAutofit/>
          </a:bodyPr>
          <a:lstStyle/>
          <a:p>
            <a:pPr algn="ctr">
              <a:lnSpc>
                <a:spcPct val="107000"/>
              </a:lnSpc>
              <a:spcAft>
                <a:spcPts val="800"/>
              </a:spcAft>
            </a:pPr>
            <a:r>
              <a:rPr lang="en-GB" dirty="0">
                <a:solidFill>
                  <a:srgbClr val="002060"/>
                </a:solidFill>
              </a:rPr>
              <a:t>Growth </a:t>
            </a:r>
            <a:r>
              <a:rPr lang="en-GB" dirty="0" err="1">
                <a:solidFill>
                  <a:srgbClr val="002060"/>
                </a:solidFill>
              </a:rPr>
              <a:t>Mindset</a:t>
            </a:r>
            <a:endParaRPr lang="en-GB" dirty="0">
              <a:solidFill>
                <a:srgbClr val="002060"/>
              </a:solidFill>
            </a:endParaRPr>
          </a:p>
          <a:p>
            <a:pPr algn="ctr">
              <a:lnSpc>
                <a:spcPct val="107000"/>
              </a:lnSpc>
              <a:spcAft>
                <a:spcPts val="800"/>
              </a:spcAft>
            </a:pPr>
            <a:r>
              <a:rPr lang="en-US" sz="1100" i="1" dirty="0">
                <a:solidFill>
                  <a:srgbClr val="333399"/>
                </a:solidFill>
                <a:effectLst/>
                <a:latin typeface="Franklin Gothic Demi" panose="020B070302010202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7600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The Importance of Relationships</a:t>
            </a:r>
          </a:p>
        </p:txBody>
      </p:sp>
      <p:sp>
        <p:nvSpPr>
          <p:cNvPr id="3" name="Content Placeholder 2"/>
          <p:cNvSpPr>
            <a:spLocks noGrp="1"/>
          </p:cNvSpPr>
          <p:nvPr>
            <p:ph idx="1"/>
          </p:nvPr>
        </p:nvSpPr>
        <p:spPr>
          <a:xfrm>
            <a:off x="677334" y="2055827"/>
            <a:ext cx="8596668" cy="3880773"/>
          </a:xfrm>
        </p:spPr>
        <p:txBody>
          <a:bodyPr>
            <a:normAutofit lnSpcReduction="10000"/>
          </a:bodyPr>
          <a:lstStyle/>
          <a:p>
            <a:pPr algn="just"/>
            <a:r>
              <a:rPr lang="en-GB" dirty="0"/>
              <a:t>Upon returning to school, a key area to think about will be the development and re-establishment of relationships. This will not only be for pupils with other pupils, staff with pupils and staff with each other.</a:t>
            </a:r>
          </a:p>
          <a:p>
            <a:pPr algn="just"/>
            <a:r>
              <a:rPr lang="en-GB" dirty="0"/>
              <a:t>It is suggested that schools focus on relationships </a:t>
            </a:r>
            <a:r>
              <a:rPr lang="en-GB" b="1" dirty="0"/>
              <a:t>first</a:t>
            </a:r>
            <a:r>
              <a:rPr lang="en-GB" dirty="0"/>
              <a:t>; how to support staff and pupils to connect when they have been separated as well as children and young people re-establishing friendships.</a:t>
            </a:r>
          </a:p>
          <a:p>
            <a:pPr algn="just"/>
            <a:r>
              <a:rPr lang="en-GB" dirty="0"/>
              <a:t>Younger children may need additional adult support in reminding them of how to play and interact appropriately with others.</a:t>
            </a:r>
          </a:p>
          <a:p>
            <a:pPr algn="just"/>
            <a:r>
              <a:rPr lang="en-GB" dirty="0"/>
              <a:t>Staff also need time to reconnect with each other where they feel safe, fit and ready so that they can model their behaviours towards children.</a:t>
            </a:r>
          </a:p>
          <a:p>
            <a:pPr algn="just"/>
            <a:r>
              <a:rPr lang="en-GB" dirty="0"/>
              <a:t>The development of relationships will then lead to feelings of belonging, and being safe, as well as the opportunity to re-affirm structures and routines.</a:t>
            </a:r>
          </a:p>
        </p:txBody>
      </p:sp>
    </p:spTree>
    <p:extLst>
      <p:ext uri="{BB962C8B-B14F-4D97-AF65-F5344CB8AC3E}">
        <p14:creationId xmlns:p14="http://schemas.microsoft.com/office/powerpoint/2010/main" val="62054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Attachment Theory</a:t>
            </a:r>
          </a:p>
        </p:txBody>
      </p:sp>
      <p:sp>
        <p:nvSpPr>
          <p:cNvPr id="3" name="Content Placeholder 2"/>
          <p:cNvSpPr>
            <a:spLocks noGrp="1"/>
          </p:cNvSpPr>
          <p:nvPr>
            <p:ph idx="1"/>
          </p:nvPr>
        </p:nvSpPr>
        <p:spPr>
          <a:xfrm>
            <a:off x="677334" y="1568161"/>
            <a:ext cx="8596668" cy="5051580"/>
          </a:xfrm>
        </p:spPr>
        <p:txBody>
          <a:bodyPr>
            <a:normAutofit lnSpcReduction="10000"/>
          </a:bodyPr>
          <a:lstStyle/>
          <a:p>
            <a:pPr algn="just"/>
            <a:r>
              <a:rPr lang="en-GB" dirty="0"/>
              <a:t>As a result of the COVID-19 pandemic some children may have experienced trauma or further trauma. The impact of a trauma often depends upon its severity and timing.</a:t>
            </a:r>
          </a:p>
          <a:p>
            <a:pPr algn="just"/>
            <a:r>
              <a:rPr lang="en-GB" dirty="0"/>
              <a:t>Children whose caregivers respond sensitively and appropriately to the child’s needs at times of distress and fear are thought to develop secure attachments to their caregivers. They are thoughts to have better outcomes than non-securely attached children</a:t>
            </a:r>
          </a:p>
          <a:p>
            <a:pPr algn="just"/>
            <a:r>
              <a:rPr lang="en-US" dirty="0"/>
              <a:t>We know that transition can prove to be difficult, even when children have secure and stable ‘backgrounds’, reinforcing the need to use attachment informed principles, universally, for all students.  Additionally, the uncertainly of the coronavirus and the impact that this has had, such as routines being disrupted and/or family members being ill, may cause anxiety for children upon their return to school. </a:t>
            </a:r>
          </a:p>
          <a:p>
            <a:pPr algn="just"/>
            <a:r>
              <a:rPr lang="en-US" dirty="0"/>
              <a:t>It is important that relationships with staff are re-established for all children. The school setting, as well as the adults that care for children and young people, need to be safe and secure bases, in order for them to be emotionally able and ready to learn.</a:t>
            </a:r>
          </a:p>
          <a:p>
            <a:endParaRPr lang="en-GB" dirty="0"/>
          </a:p>
          <a:p>
            <a:endParaRPr lang="en-GB" dirty="0"/>
          </a:p>
        </p:txBody>
      </p:sp>
    </p:spTree>
    <p:extLst>
      <p:ext uri="{BB962C8B-B14F-4D97-AF65-F5344CB8AC3E}">
        <p14:creationId xmlns:p14="http://schemas.microsoft.com/office/powerpoint/2010/main" val="26859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892</TotalTime>
  <Words>3172</Words>
  <Application>Microsoft Macintosh PowerPoint</Application>
  <PresentationFormat>Widescreen</PresentationFormat>
  <Paragraphs>203</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Franklin Gothic Demi</vt:lpstr>
      <vt:lpstr>Microsoft Sans Serif</vt:lpstr>
      <vt:lpstr>Trebuchet MS</vt:lpstr>
      <vt:lpstr>Wingdings 3</vt:lpstr>
      <vt:lpstr>Facet</vt:lpstr>
      <vt:lpstr>Back to School after coronavirus/COVID-19</vt:lpstr>
      <vt:lpstr>Overview</vt:lpstr>
      <vt:lpstr>Life After Coronavirus/COVID-19</vt:lpstr>
      <vt:lpstr>Children who are transitioning to a new school and returning back to school</vt:lpstr>
      <vt:lpstr>Behaviours to expect</vt:lpstr>
      <vt:lpstr>PowerPoint Presentation</vt:lpstr>
      <vt:lpstr>Approaches</vt:lpstr>
      <vt:lpstr>The Importance of Relationships</vt:lpstr>
      <vt:lpstr>Attachment Theory</vt:lpstr>
      <vt:lpstr>Attachment Theory</vt:lpstr>
      <vt:lpstr>A Nurturing School</vt:lpstr>
      <vt:lpstr>A Nurturing School</vt:lpstr>
      <vt:lpstr>Resilience</vt:lpstr>
      <vt:lpstr>PowerPoint Presentation</vt:lpstr>
      <vt:lpstr>The Resiliency Wheel</vt:lpstr>
      <vt:lpstr>Mindfulness </vt:lpstr>
      <vt:lpstr>Emotion Coaching</vt:lpstr>
      <vt:lpstr>Emotion Coaching involves..</vt:lpstr>
      <vt:lpstr>Psychosocial Care</vt:lpstr>
      <vt:lpstr>The ‘PACE’ Model</vt:lpstr>
      <vt:lpstr>Growth Mindset</vt:lpstr>
      <vt:lpstr>PowerPoint Presentation</vt:lpstr>
      <vt:lpstr>A Final Thought</vt:lpstr>
    </vt:vector>
  </TitlesOfParts>
  <Company>Wakefield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After COVID -19</dc:title>
  <dc:creator>Griffiths, Laura</dc:creator>
  <cp:lastModifiedBy>ry k</cp:lastModifiedBy>
  <cp:revision>57</cp:revision>
  <dcterms:created xsi:type="dcterms:W3CDTF">2020-04-28T13:03:20Z</dcterms:created>
  <dcterms:modified xsi:type="dcterms:W3CDTF">2020-05-21T14:49:16Z</dcterms:modified>
</cp:coreProperties>
</file>