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7" r:id="rId4"/>
  </p:sldMasterIdLst>
  <p:notesMasterIdLst>
    <p:notesMasterId r:id="rId12"/>
  </p:notesMasterIdLst>
  <p:sldIdLst>
    <p:sldId id="293" r:id="rId5"/>
    <p:sldId id="288" r:id="rId6"/>
    <p:sldId id="290" r:id="rId7"/>
    <p:sldId id="258" r:id="rId8"/>
    <p:sldId id="257" r:id="rId9"/>
    <p:sldId id="260" r:id="rId10"/>
    <p:sldId id="291" r:id="rId11"/>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ED8D"/>
    <a:srgbClr val="99FF66"/>
    <a:srgbClr val="33CC33"/>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609" autoAdjust="0"/>
  </p:normalViewPr>
  <p:slideViewPr>
    <p:cSldViewPr>
      <p:cViewPr varScale="1">
        <p:scale>
          <a:sx n="60" d="100"/>
          <a:sy n="60" d="100"/>
        </p:scale>
        <p:origin x="2530" y="58"/>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ce Pollard" userId="68ac73e7-7133-4536-959f-7275312bcfee" providerId="ADAL" clId="{2A78FE5F-BB28-4AC7-B54C-79EB6927C9E0}"/>
    <pc:docChg chg="modSld sldOrd">
      <pc:chgData name="Alice Pollard" userId="68ac73e7-7133-4536-959f-7275312bcfee" providerId="ADAL" clId="{2A78FE5F-BB28-4AC7-B54C-79EB6927C9E0}" dt="2024-09-03T10:57:48.795" v="17" actId="20577"/>
      <pc:docMkLst>
        <pc:docMk/>
      </pc:docMkLst>
      <pc:sldChg chg="modSp mod">
        <pc:chgData name="Alice Pollard" userId="68ac73e7-7133-4536-959f-7275312bcfee" providerId="ADAL" clId="{2A78FE5F-BB28-4AC7-B54C-79EB6927C9E0}" dt="2024-09-03T10:57:48.795" v="17" actId="20577"/>
        <pc:sldMkLst>
          <pc:docMk/>
          <pc:sldMk cId="160157599" sldId="257"/>
        </pc:sldMkLst>
        <pc:spChg chg="mod">
          <ac:chgData name="Alice Pollard" userId="68ac73e7-7133-4536-959f-7275312bcfee" providerId="ADAL" clId="{2A78FE5F-BB28-4AC7-B54C-79EB6927C9E0}" dt="2024-09-03T10:57:48.795" v="17" actId="20577"/>
          <ac:spMkLst>
            <pc:docMk/>
            <pc:sldMk cId="160157599" sldId="257"/>
            <ac:spMk id="2" creationId="{00000000-0000-0000-0000-000000000000}"/>
          </ac:spMkLst>
        </pc:spChg>
      </pc:sldChg>
      <pc:sldChg chg="modSp mod">
        <pc:chgData name="Alice Pollard" userId="68ac73e7-7133-4536-959f-7275312bcfee" providerId="ADAL" clId="{2A78FE5F-BB28-4AC7-B54C-79EB6927C9E0}" dt="2024-09-03T10:57:44.471" v="15" actId="20577"/>
        <pc:sldMkLst>
          <pc:docMk/>
          <pc:sldMk cId="3657424882" sldId="258"/>
        </pc:sldMkLst>
        <pc:spChg chg="mod">
          <ac:chgData name="Alice Pollard" userId="68ac73e7-7133-4536-959f-7275312bcfee" providerId="ADAL" clId="{2A78FE5F-BB28-4AC7-B54C-79EB6927C9E0}" dt="2024-09-03T10:57:44.471" v="15" actId="20577"/>
          <ac:spMkLst>
            <pc:docMk/>
            <pc:sldMk cId="3657424882" sldId="258"/>
            <ac:spMk id="2" creationId="{00000000-0000-0000-0000-000000000000}"/>
          </ac:spMkLst>
        </pc:spChg>
      </pc:sldChg>
      <pc:sldChg chg="modSp mod ord">
        <pc:chgData name="Alice Pollard" userId="68ac73e7-7133-4536-959f-7275312bcfee" providerId="ADAL" clId="{2A78FE5F-BB28-4AC7-B54C-79EB6927C9E0}" dt="2024-09-03T10:57:18.851" v="7" actId="20577"/>
        <pc:sldMkLst>
          <pc:docMk/>
          <pc:sldMk cId="3052912618" sldId="290"/>
        </pc:sldMkLst>
        <pc:spChg chg="mod">
          <ac:chgData name="Alice Pollard" userId="68ac73e7-7133-4536-959f-7275312bcfee" providerId="ADAL" clId="{2A78FE5F-BB28-4AC7-B54C-79EB6927C9E0}" dt="2024-09-03T10:57:18.851" v="7" actId="20577"/>
          <ac:spMkLst>
            <pc:docMk/>
            <pc:sldMk cId="3052912618" sldId="290"/>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200" cy="496564"/>
          </a:xfrm>
          <a:prstGeom prst="rect">
            <a:avLst/>
          </a:prstGeom>
        </p:spPr>
        <p:txBody>
          <a:bodyPr vert="horz" lIns="88020" tIns="44010" rIns="88020" bIns="44010" rtlCol="0"/>
          <a:lstStyle>
            <a:lvl1pPr algn="l">
              <a:defRPr sz="1200"/>
            </a:lvl1pPr>
          </a:lstStyle>
          <a:p>
            <a:endParaRPr lang="en-GB"/>
          </a:p>
        </p:txBody>
      </p:sp>
      <p:sp>
        <p:nvSpPr>
          <p:cNvPr id="3" name="Date Placeholder 2"/>
          <p:cNvSpPr>
            <a:spLocks noGrp="1"/>
          </p:cNvSpPr>
          <p:nvPr>
            <p:ph type="dt" idx="1"/>
          </p:nvPr>
        </p:nvSpPr>
        <p:spPr>
          <a:xfrm>
            <a:off x="3850946" y="0"/>
            <a:ext cx="2945199" cy="496564"/>
          </a:xfrm>
          <a:prstGeom prst="rect">
            <a:avLst/>
          </a:prstGeom>
        </p:spPr>
        <p:txBody>
          <a:bodyPr vert="horz" lIns="88020" tIns="44010" rIns="88020" bIns="44010" rtlCol="0"/>
          <a:lstStyle>
            <a:lvl1pPr algn="r">
              <a:defRPr sz="1200"/>
            </a:lvl1pPr>
          </a:lstStyle>
          <a:p>
            <a:fld id="{297BE8B0-96F2-412E-8F7F-140FAD0C9ECA}" type="datetimeFigureOut">
              <a:rPr lang="en-GB" smtClean="0"/>
              <a:t>03/09/2024</a:t>
            </a:fld>
            <a:endParaRPr lang="en-GB"/>
          </a:p>
        </p:txBody>
      </p:sp>
      <p:sp>
        <p:nvSpPr>
          <p:cNvPr id="4" name="Slide Image Placeholder 3"/>
          <p:cNvSpPr>
            <a:spLocks noGrp="1" noRot="1" noChangeAspect="1"/>
          </p:cNvSpPr>
          <p:nvPr>
            <p:ph type="sldImg" idx="2"/>
          </p:nvPr>
        </p:nvSpPr>
        <p:spPr>
          <a:xfrm>
            <a:off x="2003425" y="744538"/>
            <a:ext cx="2792413" cy="3722687"/>
          </a:xfrm>
          <a:prstGeom prst="rect">
            <a:avLst/>
          </a:prstGeom>
          <a:noFill/>
          <a:ln w="12700">
            <a:solidFill>
              <a:prstClr val="black"/>
            </a:solidFill>
          </a:ln>
        </p:spPr>
        <p:txBody>
          <a:bodyPr vert="horz" lIns="88020" tIns="44010" rIns="88020" bIns="44010" rtlCol="0" anchor="ctr"/>
          <a:lstStyle/>
          <a:p>
            <a:endParaRPr lang="en-GB"/>
          </a:p>
        </p:txBody>
      </p:sp>
      <p:sp>
        <p:nvSpPr>
          <p:cNvPr id="5" name="Notes Placeholder 4"/>
          <p:cNvSpPr>
            <a:spLocks noGrp="1"/>
          </p:cNvSpPr>
          <p:nvPr>
            <p:ph type="body" sz="quarter" idx="3"/>
          </p:nvPr>
        </p:nvSpPr>
        <p:spPr>
          <a:xfrm>
            <a:off x="679310" y="4715037"/>
            <a:ext cx="5439058" cy="4467528"/>
          </a:xfrm>
          <a:prstGeom prst="rect">
            <a:avLst/>
          </a:prstGeom>
        </p:spPr>
        <p:txBody>
          <a:bodyPr vert="horz" lIns="88020" tIns="44010" rIns="88020" bIns="4401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29"/>
            <a:ext cx="2945200" cy="496563"/>
          </a:xfrm>
          <a:prstGeom prst="rect">
            <a:avLst/>
          </a:prstGeom>
        </p:spPr>
        <p:txBody>
          <a:bodyPr vert="horz" lIns="88020" tIns="44010" rIns="88020" bIns="44010" rtlCol="0" anchor="b"/>
          <a:lstStyle>
            <a:lvl1pPr algn="l">
              <a:defRPr sz="1200"/>
            </a:lvl1pPr>
          </a:lstStyle>
          <a:p>
            <a:endParaRPr lang="en-GB"/>
          </a:p>
        </p:txBody>
      </p:sp>
      <p:sp>
        <p:nvSpPr>
          <p:cNvPr id="7" name="Slide Number Placeholder 6"/>
          <p:cNvSpPr>
            <a:spLocks noGrp="1"/>
          </p:cNvSpPr>
          <p:nvPr>
            <p:ph type="sldNum" sz="quarter" idx="5"/>
          </p:nvPr>
        </p:nvSpPr>
        <p:spPr>
          <a:xfrm>
            <a:off x="3850946" y="9428529"/>
            <a:ext cx="2945199" cy="496563"/>
          </a:xfrm>
          <a:prstGeom prst="rect">
            <a:avLst/>
          </a:prstGeom>
        </p:spPr>
        <p:txBody>
          <a:bodyPr vert="horz" lIns="88020" tIns="44010" rIns="88020" bIns="44010" rtlCol="0" anchor="b"/>
          <a:lstStyle>
            <a:lvl1pPr algn="r">
              <a:defRPr sz="1200"/>
            </a:lvl1pPr>
          </a:lstStyle>
          <a:p>
            <a:fld id="{83442C45-7626-490D-A568-837DB5CD0769}" type="slidenum">
              <a:rPr lang="en-GB" smtClean="0"/>
              <a:t>‹#›</a:t>
            </a:fld>
            <a:endParaRPr lang="en-GB"/>
          </a:p>
        </p:txBody>
      </p:sp>
    </p:spTree>
    <p:extLst>
      <p:ext uri="{BB962C8B-B14F-4D97-AF65-F5344CB8AC3E}">
        <p14:creationId xmlns:p14="http://schemas.microsoft.com/office/powerpoint/2010/main" val="273667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6350" y="-11290"/>
            <a:ext cx="6877353" cy="9166580"/>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7947" y="3206046"/>
            <a:ext cx="4370039" cy="2195069"/>
          </a:xfrm>
        </p:spPr>
        <p:txBody>
          <a:bodyPr anchor="b">
            <a:noAutofit/>
          </a:bodyPr>
          <a:lstStyle>
            <a:lvl1pPr algn="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847947" y="5401113"/>
            <a:ext cx="4370039" cy="1462532"/>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152369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6" cy="4538133"/>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457200" y="5960533"/>
            <a:ext cx="4760786" cy="209461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1898710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64" y="812800"/>
            <a:ext cx="4554137" cy="4030133"/>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25806" y="4842933"/>
            <a:ext cx="4064853" cy="508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457199" y="5960533"/>
            <a:ext cx="4760786" cy="209461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
        <p:nvSpPr>
          <p:cNvPr id="24" name="TextBox 23"/>
          <p:cNvSpPr txBox="1"/>
          <p:nvPr/>
        </p:nvSpPr>
        <p:spPr>
          <a:xfrm>
            <a:off x="362034" y="1053838"/>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3848742"/>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309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457199" y="2575984"/>
            <a:ext cx="4760786" cy="3460613"/>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539792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581164" y="812800"/>
            <a:ext cx="4554137" cy="4030133"/>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457198" y="5350933"/>
            <a:ext cx="4760787" cy="685664"/>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
        <p:nvSpPr>
          <p:cNvPr id="24" name="TextBox 23"/>
          <p:cNvSpPr txBox="1"/>
          <p:nvPr/>
        </p:nvSpPr>
        <p:spPr>
          <a:xfrm>
            <a:off x="362034" y="1053838"/>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3848742"/>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34773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461886" y="812800"/>
            <a:ext cx="4756099" cy="4030133"/>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457198" y="5350933"/>
            <a:ext cx="4760787" cy="685664"/>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7893809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3658124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82984" y="812801"/>
            <a:ext cx="734109" cy="7001935"/>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457199" y="812801"/>
            <a:ext cx="3896270" cy="700193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2317073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6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33208021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7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2893820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8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327714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15466629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9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5589627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0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21906182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11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2648477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199" y="3601158"/>
            <a:ext cx="4760786" cy="2435441"/>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457199" y="6036597"/>
            <a:ext cx="4760786" cy="11472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2690606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6" cy="176106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2880785"/>
            <a:ext cx="2316082" cy="51743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901903" y="2880787"/>
            <a:ext cx="2316083" cy="517436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78716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5" cy="1761067"/>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199" y="2881311"/>
            <a:ext cx="2318004" cy="768349"/>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199" y="3649662"/>
            <a:ext cx="2318004" cy="440548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899980" y="2881311"/>
            <a:ext cx="2318004" cy="768349"/>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2899980" y="3649662"/>
            <a:ext cx="2318004" cy="440548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4192751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199" y="812800"/>
            <a:ext cx="4760786" cy="176106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3358951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117906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1998139"/>
            <a:ext cx="2092637" cy="1704621"/>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p:cNvSpPr>
          <p:nvPr>
            <p:ph idx="1"/>
          </p:nvPr>
        </p:nvSpPr>
        <p:spPr>
          <a:xfrm>
            <a:off x="2678456" y="686567"/>
            <a:ext cx="2539528" cy="736858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199" y="3702759"/>
            <a:ext cx="2092637" cy="3445932"/>
          </a:xfrm>
        </p:spPr>
        <p:txBody>
          <a:bodyPr>
            <a:normAutofit/>
          </a:bodyPr>
          <a:lstStyle>
            <a:lvl1pPr marL="0" indent="0">
              <a:buNone/>
              <a:defRPr sz="105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3124792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6400800"/>
            <a:ext cx="4760786" cy="755651"/>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199" y="812800"/>
            <a:ext cx="4760786" cy="5127624"/>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457199" y="7156451"/>
            <a:ext cx="4760786" cy="898699"/>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03/09/2024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3312535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6350" y="-11290"/>
            <a:ext cx="6877354" cy="9166580"/>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457200" y="812800"/>
            <a:ext cx="4760785" cy="176106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457199" y="2880787"/>
            <a:ext cx="4760786" cy="517436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053944" y="8055152"/>
            <a:ext cx="513099"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BA934D29-56AD-4E9C-96DE-62FBA6B8D7B3}" type="datetimeFigureOut">
              <a:rPr lang="en-GB" smtClean="0"/>
              <a:t>03/09/2024</a:t>
            </a:fld>
            <a:endParaRPr lang="en-GB" dirty="0"/>
          </a:p>
        </p:txBody>
      </p:sp>
      <p:sp>
        <p:nvSpPr>
          <p:cNvPr id="5" name="Footer Placeholder 4"/>
          <p:cNvSpPr>
            <a:spLocks noGrp="1"/>
          </p:cNvSpPr>
          <p:nvPr>
            <p:ph type="ftr" sz="quarter" idx="3"/>
          </p:nvPr>
        </p:nvSpPr>
        <p:spPr>
          <a:xfrm>
            <a:off x="457200" y="8055152"/>
            <a:ext cx="346723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33507" y="8055152"/>
            <a:ext cx="384479" cy="486833"/>
          </a:xfrm>
          <a:prstGeom prst="rect">
            <a:avLst/>
          </a:prstGeom>
        </p:spPr>
        <p:txBody>
          <a:bodyPr vert="horz" lIns="91440" tIns="45720" rIns="91440" bIns="45720" rtlCol="0" anchor="ctr"/>
          <a:lstStyle>
            <a:lvl1pPr algn="r">
              <a:defRPr sz="675">
                <a:solidFill>
                  <a:schemeClr val="accent1"/>
                </a:solidFill>
              </a:defRPr>
            </a:lvl1pPr>
          </a:lstStyle>
          <a:p>
            <a:fld id="{E5DB1074-21D6-4ADA-8D77-D7292AA4D2E3}" type="slidenum">
              <a:rPr lang="en-GB" smtClean="0"/>
              <a:t>‹#›</a:t>
            </a:fld>
            <a:endParaRPr lang="en-GB" dirty="0"/>
          </a:p>
        </p:txBody>
      </p:sp>
    </p:spTree>
    <p:extLst>
      <p:ext uri="{BB962C8B-B14F-4D97-AF65-F5344CB8AC3E}">
        <p14:creationId xmlns:p14="http://schemas.microsoft.com/office/powerpoint/2010/main" val="2991676073"/>
      </p:ext>
    </p:extLst>
  </p:cSld>
  <p:clrMap bg1="lt1" tx1="dk1" bg2="lt2" tx2="dk2" accent1="accent1" accent2="accent2" accent3="accent3" accent4="accent4" accent5="accent5" accent6="accent6" hlink="hlink" folHlink="folHlink"/>
  <p:sldLayoutIdLst>
    <p:sldLayoutId id="2147484088" r:id="rId1"/>
    <p:sldLayoutId id="2147484089" r:id="rId2"/>
    <p:sldLayoutId id="2147484090" r:id="rId3"/>
    <p:sldLayoutId id="2147484091" r:id="rId4"/>
    <p:sldLayoutId id="2147484092" r:id="rId5"/>
    <p:sldLayoutId id="2147484093" r:id="rId6"/>
    <p:sldLayoutId id="2147484094" r:id="rId7"/>
    <p:sldLayoutId id="2147484095" r:id="rId8"/>
    <p:sldLayoutId id="2147484096" r:id="rId9"/>
    <p:sldLayoutId id="2147484097" r:id="rId10"/>
    <p:sldLayoutId id="2147484098" r:id="rId11"/>
    <p:sldLayoutId id="2147484099" r:id="rId12"/>
    <p:sldLayoutId id="2147484100" r:id="rId13"/>
    <p:sldLayoutId id="2147484101" r:id="rId14"/>
    <p:sldLayoutId id="2147484102" r:id="rId15"/>
    <p:sldLayoutId id="2147484103" r:id="rId16"/>
    <p:sldLayoutId id="2147484109" r:id="rId17"/>
    <p:sldLayoutId id="2147484110" r:id="rId18"/>
    <p:sldLayoutId id="2147484111" r:id="rId19"/>
    <p:sldLayoutId id="2147484112" r:id="rId20"/>
    <p:sldLayoutId id="2147484113" r:id="rId21"/>
    <p:sldLayoutId id="2147484114" r:id="rId22"/>
  </p:sldLayoutIdLst>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conkermaths.com/"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conkermaths.com/" TargetMode="Externa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google.co.uk/imgres?imgurl=https://fbcdn-sphotos-a-a.akamaihd.net/hphotos-ak-ash3/579339_243239259109249_1758750518_n.jpg&amp;imgrefurl=http://alohaeigo.blogspot.com/2012/09/time.html&amp;docid=WnlNOfw-xuQsmM&amp;tbnid=DB087gJw5jfVtM:&amp;w=960&amp;h=957&amp;ei=8j8AVIXvKIXb0QW8roCwCA&amp;ved=0CAIQxiAwAA&amp;iact=c" TargetMode="External"/><Relationship Id="rId1" Type="http://schemas.openxmlformats.org/officeDocument/2006/relationships/slideLayout" Target="../slideLayouts/slideLayout21.xml"/><Relationship Id="rId6" Type="http://schemas.openxmlformats.org/officeDocument/2006/relationships/image" Target="../media/image3.jpeg"/><Relationship Id="rId5" Type="http://schemas.openxmlformats.org/officeDocument/2006/relationships/image" Target="../media/image5.jpeg"/><Relationship Id="rId4" Type="http://schemas.openxmlformats.org/officeDocument/2006/relationships/hyperlink" Target="https://www.google.co.uk/imgres?imgurl=https://fbcdn-sphotos-a-a.akamaihd.net/hphotos-ak-ash3/532734_243239849109190_517913530_n.jpg&amp;imgrefurl=http://alohaeigo.blogspot.com/2012/09/time.html&amp;docid=WnlNOfw-xuQsmM&amp;tbnid=HSLnfo4aOCtNbM&amp;w=960&amp;h=960&amp;ei=aUAAVIHaMqvY0QXTxYHICQ&amp;ved=0CAcQxiAwBQ&amp;iact=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33CAC35-D969-4E20-8A51-5A83D9F9BC72}"/>
              </a:ext>
            </a:extLst>
          </p:cNvPr>
          <p:cNvSpPr txBox="1"/>
          <p:nvPr/>
        </p:nvSpPr>
        <p:spPr>
          <a:xfrm>
            <a:off x="368660" y="467544"/>
            <a:ext cx="6120680" cy="7776864"/>
          </a:xfrm>
          <a:prstGeom prst="rect">
            <a:avLst/>
          </a:prstGeom>
          <a:solidFill>
            <a:srgbClr val="92D050"/>
          </a:solidFill>
        </p:spPr>
        <p:txBody>
          <a:bodyPr wrap="square" rtlCol="0">
            <a:spAutoFit/>
          </a:bodyPr>
          <a:lstStyle/>
          <a:p>
            <a:endParaRPr lang="en-GB" dirty="0"/>
          </a:p>
        </p:txBody>
      </p:sp>
      <p:sp>
        <p:nvSpPr>
          <p:cNvPr id="7" name="TextBox 6">
            <a:extLst>
              <a:ext uri="{FF2B5EF4-FFF2-40B4-BE49-F238E27FC236}">
                <a16:creationId xmlns:a16="http://schemas.microsoft.com/office/drawing/2014/main" id="{6BCB9206-FA08-413F-B9CA-CE6F84AEB109}"/>
              </a:ext>
            </a:extLst>
          </p:cNvPr>
          <p:cNvSpPr txBox="1"/>
          <p:nvPr/>
        </p:nvSpPr>
        <p:spPr>
          <a:xfrm>
            <a:off x="980728" y="4067944"/>
            <a:ext cx="4968552" cy="369332"/>
          </a:xfrm>
          <a:prstGeom prst="rect">
            <a:avLst/>
          </a:prstGeom>
          <a:noFill/>
        </p:spPr>
        <p:txBody>
          <a:bodyPr wrap="square" rtlCol="0">
            <a:spAutoFit/>
          </a:bodyPr>
          <a:lstStyle/>
          <a:p>
            <a:r>
              <a:rPr lang="en-GB"/>
              <a:t> </a:t>
            </a:r>
            <a:endParaRPr lang="en-GB" dirty="0"/>
          </a:p>
        </p:txBody>
      </p:sp>
      <p:sp>
        <p:nvSpPr>
          <p:cNvPr id="8" name="TextBox 7">
            <a:extLst>
              <a:ext uri="{FF2B5EF4-FFF2-40B4-BE49-F238E27FC236}">
                <a16:creationId xmlns:a16="http://schemas.microsoft.com/office/drawing/2014/main" id="{495E2A05-53CB-4C78-8BA6-EE5C1E146368}"/>
              </a:ext>
            </a:extLst>
          </p:cNvPr>
          <p:cNvSpPr txBox="1"/>
          <p:nvPr/>
        </p:nvSpPr>
        <p:spPr>
          <a:xfrm>
            <a:off x="1052736" y="3995936"/>
            <a:ext cx="4824536" cy="3139321"/>
          </a:xfrm>
          <a:prstGeom prst="rect">
            <a:avLst/>
          </a:prstGeom>
          <a:noFill/>
        </p:spPr>
        <p:txBody>
          <a:bodyPr wrap="square" rtlCol="0">
            <a:spAutoFit/>
          </a:bodyPr>
          <a:lstStyle/>
          <a:p>
            <a:pPr algn="ctr"/>
            <a:r>
              <a:rPr lang="en-US" dirty="0">
                <a:latin typeface="Comic Sans MS" panose="030F0702030302020204" pitchFamily="66" charset="0"/>
              </a:rPr>
              <a:t>To help develop children’s fluency in mathematics, we ask them to learn Key Instant Recall Facts each half term.  We expect children to </a:t>
            </a:r>
            <a:r>
              <a:rPr lang="en-US" dirty="0" err="1">
                <a:latin typeface="Comic Sans MS" panose="030F0702030302020204" pitchFamily="66" charset="0"/>
              </a:rPr>
              <a:t>practise</a:t>
            </a:r>
            <a:r>
              <a:rPr lang="en-US" dirty="0">
                <a:latin typeface="Comic Sans MS" panose="030F0702030302020204" pitchFamily="66" charset="0"/>
              </a:rPr>
              <a:t> their KIRFs at least 3 times a week. </a:t>
            </a:r>
          </a:p>
          <a:p>
            <a:pPr algn="ctr"/>
            <a:endParaRPr lang="en-US" dirty="0">
              <a:latin typeface="Comic Sans MS" panose="030F0702030302020204" pitchFamily="66" charset="0"/>
            </a:endParaRPr>
          </a:p>
          <a:p>
            <a:pPr algn="ctr"/>
            <a:r>
              <a:rPr lang="en-US" dirty="0">
                <a:latin typeface="Comic Sans MS" panose="030F0702030302020204" pitchFamily="66" charset="0"/>
              </a:rPr>
              <a:t>We have created these lists of KIRFs to align with the new curriculum.  They are intended to be challenging and it is intended that children will be taught the necessary </a:t>
            </a:r>
            <a:r>
              <a:rPr lang="en-US" dirty="0" err="1">
                <a:latin typeface="Comic Sans MS" panose="030F0702030302020204" pitchFamily="66" charset="0"/>
              </a:rPr>
              <a:t>maths</a:t>
            </a:r>
            <a:r>
              <a:rPr lang="en-US" dirty="0">
                <a:latin typeface="Comic Sans MS" panose="030F0702030302020204" pitchFamily="66" charset="0"/>
              </a:rPr>
              <a:t> in lessons beforehand</a:t>
            </a:r>
            <a:r>
              <a:rPr lang="en-US" dirty="0"/>
              <a:t>.</a:t>
            </a:r>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20888" y="899592"/>
            <a:ext cx="2160240" cy="2219245"/>
          </a:xfrm>
          <a:prstGeom prst="rect">
            <a:avLst/>
          </a:prstGeom>
        </p:spPr>
      </p:pic>
    </p:spTree>
    <p:extLst>
      <p:ext uri="{BB962C8B-B14F-4D97-AF65-F5344CB8AC3E}">
        <p14:creationId xmlns:p14="http://schemas.microsoft.com/office/powerpoint/2010/main" val="4060059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2 – Autumn 1 </a:t>
            </a:r>
          </a:p>
        </p:txBody>
      </p:sp>
      <p:sp>
        <p:nvSpPr>
          <p:cNvPr id="3" name="Text Placeholder 2"/>
          <p:cNvSpPr>
            <a:spLocks noGrp="1"/>
          </p:cNvSpPr>
          <p:nvPr>
            <p:ph type="body" sz="quarter" idx="11"/>
          </p:nvPr>
        </p:nvSpPr>
        <p:spPr/>
        <p:txBody>
          <a:bodyPr/>
          <a:lstStyle/>
          <a:p>
            <a:r>
              <a:rPr lang="en-GB" dirty="0"/>
              <a:t>I know number bonds to 20.</a:t>
            </a:r>
          </a:p>
        </p:txBody>
      </p:sp>
      <p:sp>
        <p:nvSpPr>
          <p:cNvPr id="4" name="Text Placeholder 3"/>
          <p:cNvSpPr>
            <a:spLocks noGrp="1"/>
          </p:cNvSpPr>
          <p:nvPr>
            <p:ph type="body" sz="quarter" idx="12"/>
          </p:nvPr>
        </p:nvSpPr>
        <p:spPr/>
        <p:txBody>
          <a:bodyPr>
            <a:normAutofit fontScale="92500"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what you already know </a:t>
            </a:r>
            <a:r>
              <a:rPr lang="en-GB" altLang="en-US" dirty="0">
                <a:ea typeface="Calibri" pitchFamily="34" charset="0"/>
                <a:cs typeface="Times New Roman" pitchFamily="18" charset="0"/>
              </a:rPr>
              <a:t>– Use number bonds to 10 (e.g. 7 + 3 = 10) to work out related number bonds to 20 (e.g. 17 + 3 = 20).</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Use practical resources</a:t>
            </a:r>
            <a:r>
              <a:rPr lang="en-GB" altLang="en-US" dirty="0">
                <a:cs typeface="Times New Roman" pitchFamily="18" charset="0"/>
              </a:rPr>
              <a:t> – Make collections of 20 objects. Ask questions such as, “How many more conkers would I need to make 20?”</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Make a poster</a:t>
            </a:r>
            <a:r>
              <a:rPr lang="en-GB" altLang="en-US" dirty="0">
                <a:cs typeface="Times New Roman" pitchFamily="18" charset="0"/>
              </a:rPr>
              <a:t> – We use </a:t>
            </a:r>
            <a:r>
              <a:rPr lang="en-GB" altLang="en-US" dirty="0" err="1">
                <a:cs typeface="Times New Roman" pitchFamily="18" charset="0"/>
              </a:rPr>
              <a:t>Numicon</a:t>
            </a:r>
            <a:r>
              <a:rPr lang="en-GB" altLang="en-US" dirty="0">
                <a:cs typeface="Times New Roman" pitchFamily="18" charset="0"/>
              </a:rPr>
              <a:t> at school. You can find pictures of the </a:t>
            </a:r>
            <a:r>
              <a:rPr lang="en-GB" altLang="en-US" dirty="0" err="1">
                <a:cs typeface="Times New Roman" pitchFamily="18" charset="0"/>
              </a:rPr>
              <a:t>Numicon</a:t>
            </a:r>
            <a:r>
              <a:rPr lang="en-GB" altLang="en-US" dirty="0">
                <a:cs typeface="Times New Roman" pitchFamily="18" charset="0"/>
              </a:rPr>
              <a:t> shapes here: bit.ly/</a:t>
            </a:r>
            <a:r>
              <a:rPr lang="en-GB" altLang="en-US" dirty="0" err="1">
                <a:cs typeface="Times New Roman" pitchFamily="18" charset="0"/>
              </a:rPr>
              <a:t>NumiconPictures</a:t>
            </a:r>
            <a:r>
              <a:rPr lang="en-GB" altLang="en-US" dirty="0">
                <a:cs typeface="Times New Roman" pitchFamily="18" charset="0"/>
              </a:rPr>
              <a:t> – your child could make a poster showing the different ways of making 20.</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Play games</a:t>
            </a:r>
            <a:r>
              <a:rPr lang="en-GB" altLang="en-US" dirty="0">
                <a:cs typeface="Times New Roman" pitchFamily="18" charset="0"/>
              </a:rPr>
              <a:t> – You can play number bond pairs online at </a:t>
            </a:r>
            <a:r>
              <a:rPr lang="en-GB" altLang="en-US" dirty="0">
                <a:cs typeface="Times New Roman" pitchFamily="18" charset="0"/>
                <a:hlinkClick r:id="rId2"/>
              </a:rPr>
              <a:t>www.conkermaths.com</a:t>
            </a:r>
            <a:r>
              <a:rPr lang="en-GB" altLang="en-US" dirty="0">
                <a:cs typeface="Times New Roman" pitchFamily="18" charset="0"/>
              </a:rPr>
              <a:t> and then see how many questions you can answer in just one minute. </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4047661519"/>
              </p:ext>
            </p:extLst>
          </p:nvPr>
        </p:nvGraphicFramePr>
        <p:xfrm>
          <a:off x="719138" y="2555875"/>
          <a:ext cx="3390900" cy="2109343"/>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109343">
                <a:tc>
                  <a:txBody>
                    <a:bodyPr/>
                    <a:lstStyle/>
                    <a:p>
                      <a:pPr algn="ctr">
                        <a:lnSpc>
                          <a:spcPct val="115000"/>
                        </a:lnSpc>
                        <a:spcAft>
                          <a:spcPts val="0"/>
                        </a:spcAft>
                      </a:pPr>
                      <a:r>
                        <a:rPr lang="en-GB" sz="1100" dirty="0">
                          <a:effectLst/>
                          <a:latin typeface="Calibri"/>
                          <a:ea typeface="Calibri"/>
                          <a:cs typeface="Times New Roman"/>
                        </a:rPr>
                        <a:t>0</a:t>
                      </a:r>
                      <a:r>
                        <a:rPr lang="en-GB" sz="1100" baseline="0" dirty="0">
                          <a:effectLst/>
                          <a:latin typeface="Calibri"/>
                          <a:ea typeface="Calibri"/>
                          <a:cs typeface="Times New Roman"/>
                        </a:rPr>
                        <a:t> + 20 = 20</a:t>
                      </a:r>
                    </a:p>
                    <a:p>
                      <a:pPr algn="ctr">
                        <a:lnSpc>
                          <a:spcPct val="115000"/>
                        </a:lnSpc>
                        <a:spcAft>
                          <a:spcPts val="0"/>
                        </a:spcAft>
                      </a:pPr>
                      <a:r>
                        <a:rPr lang="en-GB" sz="1100" baseline="0" dirty="0">
                          <a:effectLst/>
                          <a:latin typeface="Calibri"/>
                          <a:ea typeface="Calibri"/>
                          <a:cs typeface="Times New Roman"/>
                        </a:rPr>
                        <a:t>1 + 19 = 20</a:t>
                      </a:r>
                    </a:p>
                    <a:p>
                      <a:pPr algn="ctr">
                        <a:lnSpc>
                          <a:spcPct val="115000"/>
                        </a:lnSpc>
                        <a:spcAft>
                          <a:spcPts val="0"/>
                        </a:spcAft>
                      </a:pPr>
                      <a:r>
                        <a:rPr lang="en-GB" sz="1100" baseline="0" dirty="0">
                          <a:effectLst/>
                          <a:latin typeface="Calibri"/>
                          <a:ea typeface="Calibri"/>
                          <a:cs typeface="Times New Roman"/>
                        </a:rPr>
                        <a:t>2 + 18 = 20</a:t>
                      </a:r>
                    </a:p>
                    <a:p>
                      <a:pPr algn="ctr">
                        <a:lnSpc>
                          <a:spcPct val="115000"/>
                        </a:lnSpc>
                        <a:spcAft>
                          <a:spcPts val="0"/>
                        </a:spcAft>
                      </a:pPr>
                      <a:r>
                        <a:rPr lang="en-GB" sz="1100" baseline="0" dirty="0">
                          <a:effectLst/>
                          <a:latin typeface="Calibri"/>
                          <a:ea typeface="Calibri"/>
                          <a:cs typeface="Times New Roman"/>
                        </a:rPr>
                        <a:t>3 + 17 = 20</a:t>
                      </a:r>
                    </a:p>
                    <a:p>
                      <a:pPr algn="ctr">
                        <a:lnSpc>
                          <a:spcPct val="115000"/>
                        </a:lnSpc>
                        <a:spcAft>
                          <a:spcPts val="0"/>
                        </a:spcAft>
                      </a:pPr>
                      <a:r>
                        <a:rPr lang="en-GB" sz="1100" baseline="0" dirty="0">
                          <a:effectLst/>
                          <a:latin typeface="Calibri"/>
                          <a:ea typeface="Calibri"/>
                          <a:cs typeface="Times New Roman"/>
                        </a:rPr>
                        <a:t>4 + 16 = 20</a:t>
                      </a:r>
                    </a:p>
                    <a:p>
                      <a:pPr algn="ctr">
                        <a:lnSpc>
                          <a:spcPct val="115000"/>
                        </a:lnSpc>
                        <a:spcAft>
                          <a:spcPts val="0"/>
                        </a:spcAft>
                      </a:pPr>
                      <a:r>
                        <a:rPr lang="en-GB" sz="1100" baseline="0" dirty="0">
                          <a:effectLst/>
                          <a:latin typeface="Calibri"/>
                          <a:ea typeface="Calibri"/>
                          <a:cs typeface="Times New Roman"/>
                        </a:rPr>
                        <a:t>5 + 15 = 20</a:t>
                      </a:r>
                    </a:p>
                    <a:p>
                      <a:pPr algn="ctr">
                        <a:lnSpc>
                          <a:spcPct val="115000"/>
                        </a:lnSpc>
                        <a:spcAft>
                          <a:spcPts val="0"/>
                        </a:spcAft>
                      </a:pPr>
                      <a:r>
                        <a:rPr lang="en-GB" sz="1100" baseline="0" dirty="0">
                          <a:effectLst/>
                          <a:latin typeface="Calibri"/>
                          <a:ea typeface="Calibri"/>
                          <a:cs typeface="Times New Roman"/>
                        </a:rPr>
                        <a:t>6 + 14 = 20</a:t>
                      </a:r>
                    </a:p>
                    <a:p>
                      <a:pPr algn="ctr">
                        <a:lnSpc>
                          <a:spcPct val="115000"/>
                        </a:lnSpc>
                        <a:spcAft>
                          <a:spcPts val="0"/>
                        </a:spcAft>
                      </a:pPr>
                      <a:r>
                        <a:rPr lang="en-GB" sz="1100" baseline="0" dirty="0">
                          <a:effectLst/>
                          <a:latin typeface="Calibri"/>
                          <a:ea typeface="Calibri"/>
                          <a:cs typeface="Times New Roman"/>
                        </a:rPr>
                        <a:t>7 + 13 = 20</a:t>
                      </a:r>
                    </a:p>
                    <a:p>
                      <a:pPr algn="ctr">
                        <a:lnSpc>
                          <a:spcPct val="115000"/>
                        </a:lnSpc>
                        <a:spcAft>
                          <a:spcPts val="0"/>
                        </a:spcAft>
                      </a:pPr>
                      <a:r>
                        <a:rPr lang="en-GB" sz="1100" baseline="0" dirty="0">
                          <a:effectLst/>
                          <a:latin typeface="Calibri"/>
                          <a:ea typeface="Calibri"/>
                          <a:cs typeface="Times New Roman"/>
                        </a:rPr>
                        <a:t>8 + 12 = 20</a:t>
                      </a:r>
                    </a:p>
                    <a:p>
                      <a:pPr algn="ctr">
                        <a:lnSpc>
                          <a:spcPct val="115000"/>
                        </a:lnSpc>
                        <a:spcAft>
                          <a:spcPts val="0"/>
                        </a:spcAft>
                      </a:pPr>
                      <a:r>
                        <a:rPr lang="en-GB" sz="1100" baseline="0" dirty="0">
                          <a:effectLst/>
                          <a:latin typeface="Calibri"/>
                          <a:ea typeface="Calibri"/>
                          <a:cs typeface="Times New Roman"/>
                        </a:rPr>
                        <a:t>9 + 11 = 20</a:t>
                      </a:r>
                    </a:p>
                    <a:p>
                      <a:pPr algn="ctr">
                        <a:lnSpc>
                          <a:spcPct val="115000"/>
                        </a:lnSpc>
                        <a:spcAft>
                          <a:spcPts val="0"/>
                        </a:spcAft>
                      </a:pPr>
                      <a:r>
                        <a:rPr lang="en-GB" sz="1100" baseline="0" dirty="0">
                          <a:effectLst/>
                          <a:latin typeface="Calibri"/>
                          <a:ea typeface="Calibri"/>
                          <a:cs typeface="Times New Roman"/>
                        </a:rPr>
                        <a:t>10 + 10 = 20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20 + 0 = 20</a:t>
                      </a:r>
                    </a:p>
                    <a:p>
                      <a:pPr algn="ctr">
                        <a:lnSpc>
                          <a:spcPct val="115000"/>
                        </a:lnSpc>
                        <a:spcAft>
                          <a:spcPts val="0"/>
                        </a:spcAft>
                      </a:pPr>
                      <a:r>
                        <a:rPr lang="en-GB" sz="1100" dirty="0">
                          <a:effectLst/>
                          <a:latin typeface="Calibri"/>
                          <a:ea typeface="Calibri"/>
                          <a:cs typeface="Times New Roman"/>
                        </a:rPr>
                        <a:t>19 + 1 = 20</a:t>
                      </a:r>
                    </a:p>
                    <a:p>
                      <a:pPr algn="ctr">
                        <a:lnSpc>
                          <a:spcPct val="115000"/>
                        </a:lnSpc>
                        <a:spcAft>
                          <a:spcPts val="0"/>
                        </a:spcAft>
                      </a:pPr>
                      <a:r>
                        <a:rPr lang="en-GB" sz="1100" dirty="0">
                          <a:effectLst/>
                          <a:latin typeface="Calibri"/>
                          <a:ea typeface="Calibri"/>
                          <a:cs typeface="Times New Roman"/>
                        </a:rPr>
                        <a:t>18 + 2 = 20</a:t>
                      </a:r>
                    </a:p>
                    <a:p>
                      <a:pPr algn="ctr">
                        <a:lnSpc>
                          <a:spcPct val="115000"/>
                        </a:lnSpc>
                        <a:spcAft>
                          <a:spcPts val="0"/>
                        </a:spcAft>
                      </a:pPr>
                      <a:r>
                        <a:rPr lang="en-GB" sz="1100" dirty="0">
                          <a:effectLst/>
                          <a:latin typeface="Calibri"/>
                          <a:ea typeface="Calibri"/>
                          <a:cs typeface="Times New Roman"/>
                        </a:rPr>
                        <a:t>17 + 3 = 20</a:t>
                      </a:r>
                    </a:p>
                    <a:p>
                      <a:pPr algn="ctr">
                        <a:lnSpc>
                          <a:spcPct val="115000"/>
                        </a:lnSpc>
                        <a:spcAft>
                          <a:spcPts val="0"/>
                        </a:spcAft>
                      </a:pPr>
                      <a:r>
                        <a:rPr lang="en-GB" sz="1100" dirty="0">
                          <a:effectLst/>
                          <a:latin typeface="Calibri"/>
                          <a:ea typeface="Calibri"/>
                          <a:cs typeface="Times New Roman"/>
                        </a:rPr>
                        <a:t>16 + 4 = 20</a:t>
                      </a:r>
                    </a:p>
                    <a:p>
                      <a:pPr algn="ctr">
                        <a:lnSpc>
                          <a:spcPct val="115000"/>
                        </a:lnSpc>
                        <a:spcAft>
                          <a:spcPts val="0"/>
                        </a:spcAft>
                      </a:pPr>
                      <a:r>
                        <a:rPr lang="en-GB" sz="1100" dirty="0">
                          <a:effectLst/>
                          <a:latin typeface="Calibri"/>
                          <a:ea typeface="Calibri"/>
                          <a:cs typeface="Times New Roman"/>
                        </a:rPr>
                        <a:t>15 + 5 = 20</a:t>
                      </a:r>
                    </a:p>
                    <a:p>
                      <a:pPr algn="ctr">
                        <a:lnSpc>
                          <a:spcPct val="115000"/>
                        </a:lnSpc>
                        <a:spcAft>
                          <a:spcPts val="0"/>
                        </a:spcAft>
                      </a:pPr>
                      <a:r>
                        <a:rPr lang="en-GB" sz="1100" dirty="0">
                          <a:effectLst/>
                          <a:latin typeface="Calibri"/>
                          <a:ea typeface="Calibri"/>
                          <a:cs typeface="Times New Roman"/>
                        </a:rPr>
                        <a:t>14 + 6 = 20</a:t>
                      </a:r>
                    </a:p>
                    <a:p>
                      <a:pPr algn="ctr">
                        <a:lnSpc>
                          <a:spcPct val="115000"/>
                        </a:lnSpc>
                        <a:spcAft>
                          <a:spcPts val="0"/>
                        </a:spcAft>
                      </a:pPr>
                      <a:r>
                        <a:rPr lang="en-GB" sz="1100" dirty="0">
                          <a:effectLst/>
                          <a:latin typeface="Calibri"/>
                          <a:ea typeface="Calibri"/>
                          <a:cs typeface="Times New Roman"/>
                        </a:rPr>
                        <a:t>13 + 7 = 20</a:t>
                      </a:r>
                    </a:p>
                    <a:p>
                      <a:pPr algn="ctr">
                        <a:lnSpc>
                          <a:spcPct val="115000"/>
                        </a:lnSpc>
                        <a:spcAft>
                          <a:spcPts val="0"/>
                        </a:spcAft>
                      </a:pPr>
                      <a:r>
                        <a:rPr lang="en-GB" sz="1100" dirty="0">
                          <a:effectLst/>
                          <a:latin typeface="Calibri"/>
                          <a:ea typeface="Calibri"/>
                          <a:cs typeface="Times New Roman"/>
                        </a:rPr>
                        <a:t>12 + 8 = 20</a:t>
                      </a:r>
                    </a:p>
                    <a:p>
                      <a:pPr algn="ctr">
                        <a:lnSpc>
                          <a:spcPct val="115000"/>
                        </a:lnSpc>
                        <a:spcAft>
                          <a:spcPts val="0"/>
                        </a:spcAft>
                      </a:pPr>
                      <a:r>
                        <a:rPr lang="en-GB" sz="1100" dirty="0">
                          <a:effectLst/>
                          <a:latin typeface="Calibri"/>
                          <a:ea typeface="Calibri"/>
                          <a:cs typeface="Times New Roman"/>
                        </a:rPr>
                        <a:t>11 + 9 = 20</a:t>
                      </a: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20 – 0 = 20</a:t>
                      </a:r>
                    </a:p>
                    <a:p>
                      <a:pPr algn="ctr">
                        <a:lnSpc>
                          <a:spcPct val="115000"/>
                        </a:lnSpc>
                        <a:spcAft>
                          <a:spcPts val="0"/>
                        </a:spcAft>
                      </a:pPr>
                      <a:r>
                        <a:rPr lang="en-GB" sz="1100" dirty="0">
                          <a:effectLst/>
                          <a:latin typeface="Calibri"/>
                          <a:ea typeface="Calibri"/>
                          <a:cs typeface="Times New Roman"/>
                        </a:rPr>
                        <a:t>20 – 1 = 19</a:t>
                      </a:r>
                    </a:p>
                    <a:p>
                      <a:pPr algn="ctr">
                        <a:lnSpc>
                          <a:spcPct val="115000"/>
                        </a:lnSpc>
                        <a:spcAft>
                          <a:spcPts val="0"/>
                        </a:spcAft>
                      </a:pPr>
                      <a:r>
                        <a:rPr lang="en-GB" sz="1100" dirty="0">
                          <a:effectLst/>
                          <a:latin typeface="Calibri"/>
                          <a:ea typeface="Calibri"/>
                          <a:cs typeface="Times New Roman"/>
                        </a:rPr>
                        <a:t>20</a:t>
                      </a:r>
                      <a:r>
                        <a:rPr lang="en-GB" sz="1100" baseline="0" dirty="0">
                          <a:effectLst/>
                          <a:latin typeface="Calibri"/>
                          <a:ea typeface="Calibri"/>
                          <a:cs typeface="Times New Roman"/>
                        </a:rPr>
                        <a:t> – 2 = 18</a:t>
                      </a:r>
                    </a:p>
                    <a:p>
                      <a:pPr algn="ctr">
                        <a:lnSpc>
                          <a:spcPct val="115000"/>
                        </a:lnSpc>
                        <a:spcAft>
                          <a:spcPts val="0"/>
                        </a:spcAft>
                      </a:pPr>
                      <a:r>
                        <a:rPr lang="en-GB" sz="1100" baseline="0" dirty="0">
                          <a:effectLst/>
                          <a:latin typeface="Calibri"/>
                          <a:ea typeface="Calibri"/>
                          <a:cs typeface="Times New Roman"/>
                        </a:rPr>
                        <a:t>20 – 3 = 17</a:t>
                      </a:r>
                    </a:p>
                    <a:p>
                      <a:pPr algn="ctr">
                        <a:lnSpc>
                          <a:spcPct val="115000"/>
                        </a:lnSpc>
                        <a:spcAft>
                          <a:spcPts val="0"/>
                        </a:spcAft>
                      </a:pPr>
                      <a:r>
                        <a:rPr lang="en-GB" sz="1100" baseline="0" dirty="0">
                          <a:effectLst/>
                          <a:latin typeface="Calibri"/>
                          <a:ea typeface="Calibri"/>
                          <a:cs typeface="Times New Roman"/>
                        </a:rPr>
                        <a:t>20 – 4 = 16</a:t>
                      </a:r>
                    </a:p>
                    <a:p>
                      <a:pPr algn="ctr">
                        <a:lnSpc>
                          <a:spcPct val="115000"/>
                        </a:lnSpc>
                        <a:spcAft>
                          <a:spcPts val="0"/>
                        </a:spcAft>
                      </a:pPr>
                      <a:r>
                        <a:rPr lang="en-GB" sz="1100" baseline="0" dirty="0">
                          <a:effectLst/>
                          <a:latin typeface="Calibri"/>
                          <a:ea typeface="Calibri"/>
                          <a:cs typeface="Times New Roman"/>
                        </a:rPr>
                        <a:t>20 – 5 = 15</a:t>
                      </a:r>
                    </a:p>
                    <a:p>
                      <a:pPr algn="ctr">
                        <a:lnSpc>
                          <a:spcPct val="115000"/>
                        </a:lnSpc>
                        <a:spcAft>
                          <a:spcPts val="0"/>
                        </a:spcAft>
                      </a:pPr>
                      <a:r>
                        <a:rPr lang="en-GB" sz="1100" baseline="0" dirty="0">
                          <a:effectLst/>
                          <a:latin typeface="Calibri"/>
                          <a:ea typeface="Calibri"/>
                          <a:cs typeface="Times New Roman"/>
                        </a:rPr>
                        <a:t>20 – 6 = 14</a:t>
                      </a:r>
                    </a:p>
                    <a:p>
                      <a:pPr algn="ctr">
                        <a:lnSpc>
                          <a:spcPct val="115000"/>
                        </a:lnSpc>
                        <a:spcAft>
                          <a:spcPts val="0"/>
                        </a:spcAft>
                      </a:pPr>
                      <a:r>
                        <a:rPr lang="en-GB" sz="1100" baseline="0" dirty="0">
                          <a:effectLst/>
                          <a:latin typeface="Calibri"/>
                          <a:ea typeface="Calibri"/>
                          <a:cs typeface="Times New Roman"/>
                        </a:rPr>
                        <a:t>20 – 7 = 13</a:t>
                      </a:r>
                    </a:p>
                    <a:p>
                      <a:pPr algn="ctr">
                        <a:lnSpc>
                          <a:spcPct val="115000"/>
                        </a:lnSpc>
                        <a:spcAft>
                          <a:spcPts val="0"/>
                        </a:spcAft>
                      </a:pPr>
                      <a:r>
                        <a:rPr lang="en-GB" sz="1100" baseline="0" dirty="0">
                          <a:effectLst/>
                          <a:latin typeface="Calibri"/>
                          <a:ea typeface="Calibri"/>
                          <a:cs typeface="Times New Roman"/>
                        </a:rPr>
                        <a:t>20 – 8 = 12</a:t>
                      </a:r>
                    </a:p>
                    <a:p>
                      <a:pPr algn="ctr">
                        <a:lnSpc>
                          <a:spcPct val="115000"/>
                        </a:lnSpc>
                        <a:spcAft>
                          <a:spcPts val="0"/>
                        </a:spcAft>
                      </a:pPr>
                      <a:r>
                        <a:rPr lang="en-GB" sz="1100" baseline="0" dirty="0">
                          <a:effectLst/>
                          <a:latin typeface="Calibri"/>
                          <a:ea typeface="Calibri"/>
                          <a:cs typeface="Times New Roman"/>
                        </a:rPr>
                        <a:t>20 – 9 = 11</a:t>
                      </a:r>
                    </a:p>
                    <a:p>
                      <a:pPr algn="ctr">
                        <a:lnSpc>
                          <a:spcPct val="115000"/>
                        </a:lnSpc>
                        <a:spcAft>
                          <a:spcPts val="0"/>
                        </a:spcAft>
                      </a:pPr>
                      <a:r>
                        <a:rPr lang="en-GB" sz="1100" baseline="0" dirty="0">
                          <a:effectLst/>
                          <a:latin typeface="Calibri"/>
                          <a:ea typeface="Calibri"/>
                          <a:cs typeface="Times New Roman"/>
                        </a:rPr>
                        <a:t>20 – 10 = 10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20 – 20 = 0</a:t>
                      </a:r>
                    </a:p>
                    <a:p>
                      <a:pPr algn="ctr">
                        <a:lnSpc>
                          <a:spcPct val="115000"/>
                        </a:lnSpc>
                        <a:spcAft>
                          <a:spcPts val="0"/>
                        </a:spcAft>
                      </a:pPr>
                      <a:r>
                        <a:rPr lang="en-GB" sz="1100" dirty="0">
                          <a:effectLst/>
                          <a:latin typeface="Calibri"/>
                          <a:ea typeface="Calibri"/>
                          <a:cs typeface="Times New Roman"/>
                        </a:rPr>
                        <a:t>20</a:t>
                      </a:r>
                      <a:r>
                        <a:rPr lang="en-GB" sz="1100" baseline="0" dirty="0">
                          <a:effectLst/>
                          <a:latin typeface="Calibri"/>
                          <a:ea typeface="Calibri"/>
                          <a:cs typeface="Times New Roman"/>
                        </a:rPr>
                        <a:t> – 19 = 1</a:t>
                      </a:r>
                    </a:p>
                    <a:p>
                      <a:pPr algn="ctr">
                        <a:lnSpc>
                          <a:spcPct val="115000"/>
                        </a:lnSpc>
                        <a:spcAft>
                          <a:spcPts val="0"/>
                        </a:spcAft>
                      </a:pPr>
                      <a:r>
                        <a:rPr lang="en-GB" sz="1100" baseline="0" dirty="0">
                          <a:effectLst/>
                          <a:latin typeface="Calibri"/>
                          <a:ea typeface="Calibri"/>
                          <a:cs typeface="Times New Roman"/>
                        </a:rPr>
                        <a:t>20 – 18 = 2</a:t>
                      </a:r>
                    </a:p>
                    <a:p>
                      <a:pPr algn="ctr">
                        <a:lnSpc>
                          <a:spcPct val="115000"/>
                        </a:lnSpc>
                        <a:spcAft>
                          <a:spcPts val="0"/>
                        </a:spcAft>
                      </a:pPr>
                      <a:r>
                        <a:rPr lang="en-GB" sz="1100" baseline="0" dirty="0">
                          <a:effectLst/>
                          <a:latin typeface="Calibri"/>
                          <a:ea typeface="Calibri"/>
                          <a:cs typeface="Times New Roman"/>
                        </a:rPr>
                        <a:t>20 – 17 = 3</a:t>
                      </a:r>
                    </a:p>
                    <a:p>
                      <a:pPr algn="ctr">
                        <a:lnSpc>
                          <a:spcPct val="115000"/>
                        </a:lnSpc>
                        <a:spcAft>
                          <a:spcPts val="0"/>
                        </a:spcAft>
                      </a:pPr>
                      <a:r>
                        <a:rPr lang="en-GB" sz="1100" baseline="0" dirty="0">
                          <a:effectLst/>
                          <a:latin typeface="Calibri"/>
                          <a:ea typeface="Calibri"/>
                          <a:cs typeface="Times New Roman"/>
                        </a:rPr>
                        <a:t>20 – 16 = 4</a:t>
                      </a:r>
                    </a:p>
                    <a:p>
                      <a:pPr algn="ctr">
                        <a:lnSpc>
                          <a:spcPct val="115000"/>
                        </a:lnSpc>
                        <a:spcAft>
                          <a:spcPts val="0"/>
                        </a:spcAft>
                      </a:pPr>
                      <a:r>
                        <a:rPr lang="en-GB" sz="1100" baseline="0" dirty="0">
                          <a:effectLst/>
                          <a:latin typeface="Calibri"/>
                          <a:ea typeface="Calibri"/>
                          <a:cs typeface="Times New Roman"/>
                        </a:rPr>
                        <a:t>20 – 15 = 5</a:t>
                      </a:r>
                    </a:p>
                    <a:p>
                      <a:pPr algn="ctr">
                        <a:lnSpc>
                          <a:spcPct val="115000"/>
                        </a:lnSpc>
                        <a:spcAft>
                          <a:spcPts val="0"/>
                        </a:spcAft>
                      </a:pPr>
                      <a:r>
                        <a:rPr lang="en-GB" sz="1100" baseline="0" dirty="0">
                          <a:effectLst/>
                          <a:latin typeface="Calibri"/>
                          <a:ea typeface="Calibri"/>
                          <a:cs typeface="Times New Roman"/>
                        </a:rPr>
                        <a:t>20 – 14 = 6</a:t>
                      </a:r>
                    </a:p>
                    <a:p>
                      <a:pPr algn="ctr">
                        <a:lnSpc>
                          <a:spcPct val="115000"/>
                        </a:lnSpc>
                        <a:spcAft>
                          <a:spcPts val="0"/>
                        </a:spcAft>
                      </a:pPr>
                      <a:r>
                        <a:rPr lang="en-GB" sz="1100" baseline="0" dirty="0">
                          <a:effectLst/>
                          <a:latin typeface="Calibri"/>
                          <a:ea typeface="Calibri"/>
                          <a:cs typeface="Times New Roman"/>
                        </a:rPr>
                        <a:t>20 – 13 = 7</a:t>
                      </a:r>
                    </a:p>
                    <a:p>
                      <a:pPr algn="ctr">
                        <a:lnSpc>
                          <a:spcPct val="115000"/>
                        </a:lnSpc>
                        <a:spcAft>
                          <a:spcPts val="0"/>
                        </a:spcAft>
                      </a:pPr>
                      <a:r>
                        <a:rPr lang="en-GB" sz="1100" baseline="0" dirty="0">
                          <a:effectLst/>
                          <a:latin typeface="Calibri"/>
                          <a:ea typeface="Calibri"/>
                          <a:cs typeface="Times New Roman"/>
                        </a:rPr>
                        <a:t>20 – 12 = 8</a:t>
                      </a:r>
                    </a:p>
                    <a:p>
                      <a:pPr algn="ctr">
                        <a:lnSpc>
                          <a:spcPct val="115000"/>
                        </a:lnSpc>
                        <a:spcAft>
                          <a:spcPts val="0"/>
                        </a:spcAft>
                      </a:pPr>
                      <a:r>
                        <a:rPr lang="en-GB" sz="1100" baseline="0" dirty="0">
                          <a:effectLst/>
                          <a:latin typeface="Calibri"/>
                          <a:ea typeface="Calibri"/>
                          <a:cs typeface="Times New Roman"/>
                        </a:rPr>
                        <a:t>20 – 11 = 9</a:t>
                      </a:r>
                    </a:p>
                    <a:p>
                      <a:pPr algn="ctr">
                        <a:lnSpc>
                          <a:spcPct val="115000"/>
                        </a:lnSpc>
                        <a:spcAft>
                          <a:spcPts val="0"/>
                        </a:spcAft>
                      </a:pP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normAutofit fontScale="92500"/>
          </a:bodyPr>
          <a:lstStyle/>
          <a:p>
            <a:r>
              <a:rPr lang="en-GB" dirty="0"/>
              <a:t>Key Vocabulary</a:t>
            </a:r>
          </a:p>
          <a:p>
            <a:pPr algn="l"/>
            <a:r>
              <a:rPr lang="en-GB" b="0" u="none" dirty="0"/>
              <a:t>What do I </a:t>
            </a:r>
            <a:r>
              <a:rPr lang="en-GB" u="none" dirty="0"/>
              <a:t>add </a:t>
            </a:r>
            <a:r>
              <a:rPr lang="en-GB" b="0" u="none" dirty="0"/>
              <a:t>to 5 to make 20?</a:t>
            </a:r>
          </a:p>
          <a:p>
            <a:pPr algn="l"/>
            <a:r>
              <a:rPr lang="en-GB" b="0" u="none" dirty="0"/>
              <a:t>What is 20 </a:t>
            </a:r>
            <a:r>
              <a:rPr lang="en-GB" u="none" dirty="0"/>
              <a:t>take away </a:t>
            </a:r>
            <a:r>
              <a:rPr lang="en-GB" b="0" u="none" dirty="0"/>
              <a:t>6?</a:t>
            </a:r>
          </a:p>
          <a:p>
            <a:pPr algn="l"/>
            <a:r>
              <a:rPr lang="en-GB" b="0" u="none" dirty="0"/>
              <a:t>What is 3 </a:t>
            </a:r>
            <a:r>
              <a:rPr lang="en-GB" u="none" dirty="0"/>
              <a:t>less than </a:t>
            </a:r>
            <a:r>
              <a:rPr lang="en-GB" b="0" u="none" dirty="0"/>
              <a:t>20?</a:t>
            </a:r>
          </a:p>
          <a:p>
            <a:pPr algn="l"/>
            <a:r>
              <a:rPr lang="en-GB" u="none" dirty="0"/>
              <a:t>How many more </a:t>
            </a:r>
            <a:r>
              <a:rPr lang="en-GB" b="0" u="none" dirty="0"/>
              <a:t>than 16 is 20?</a:t>
            </a:r>
            <a:endParaRPr lang="en-GB"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19 + ⃝ = 20 or 20 – ⃝ = 8.</a:t>
            </a:r>
          </a:p>
          <a:p>
            <a:endParaRPr lang="en-GB"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1458526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2 – Autumn 2</a:t>
            </a:r>
          </a:p>
        </p:txBody>
      </p:sp>
      <p:sp>
        <p:nvSpPr>
          <p:cNvPr id="3" name="Text Placeholder 2"/>
          <p:cNvSpPr>
            <a:spLocks noGrp="1"/>
          </p:cNvSpPr>
          <p:nvPr>
            <p:ph type="body" sz="quarter" idx="11"/>
          </p:nvPr>
        </p:nvSpPr>
        <p:spPr/>
        <p:txBody>
          <a:bodyPr/>
          <a:lstStyle/>
          <a:p>
            <a:r>
              <a:rPr lang="en-GB" dirty="0"/>
              <a:t>I know doubles and halves of numbers to 20.</a:t>
            </a:r>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what you already know </a:t>
            </a:r>
            <a:r>
              <a:rPr lang="en-GB" altLang="en-US" dirty="0">
                <a:ea typeface="Calibri" pitchFamily="34" charset="0"/>
                <a:cs typeface="Times New Roman" pitchFamily="18" charset="0"/>
              </a:rPr>
              <a:t>– Encourage your child to find the connection between the 2 times table and double facts.</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Ping Pong</a:t>
            </a:r>
            <a:r>
              <a:rPr lang="en-GB" altLang="en-US" dirty="0">
                <a:cs typeface="Times New Roman" pitchFamily="18" charset="0"/>
              </a:rPr>
              <a:t> – In this game, the parent says, “Ping,” and the child replies, “Pong.” Then the parent says a number and the child doubles it. For a harder version, the adult can say, “Pong.” The child replies, “Ping,” and then halves the next number given.</a:t>
            </a:r>
            <a:endParaRPr lang="en-GB" altLang="en-US" u="sng" dirty="0">
              <a:cs typeface="Times New Roman" pitchFamily="18" charset="0"/>
            </a:endParaRP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Practise online </a:t>
            </a:r>
            <a:r>
              <a:rPr lang="en-GB" altLang="en-US" dirty="0">
                <a:cs typeface="Times New Roman" pitchFamily="18" charset="0"/>
              </a:rPr>
              <a:t>– Go to </a:t>
            </a:r>
            <a:r>
              <a:rPr lang="en-GB" altLang="en-US" dirty="0">
                <a:cs typeface="Times New Roman" pitchFamily="18" charset="0"/>
                <a:hlinkClick r:id="rId2"/>
              </a:rPr>
              <a:t>www.conkermaths.com</a:t>
            </a:r>
            <a:r>
              <a:rPr lang="en-GB" altLang="en-US" dirty="0">
                <a:cs typeface="Times New Roman" pitchFamily="18" charset="0"/>
              </a:rPr>
              <a:t> and see how many questions you can answer in just 90 seconds.</a:t>
            </a: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1241024910"/>
              </p:ext>
            </p:extLst>
          </p:nvPr>
        </p:nvGraphicFramePr>
        <p:xfrm>
          <a:off x="719138" y="2555875"/>
          <a:ext cx="3390900" cy="2376163"/>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376163">
                <a:tc>
                  <a:txBody>
                    <a:bodyPr/>
                    <a:lstStyle/>
                    <a:p>
                      <a:pPr algn="ctr">
                        <a:lnSpc>
                          <a:spcPct val="115000"/>
                        </a:lnSpc>
                        <a:spcAft>
                          <a:spcPts val="0"/>
                        </a:spcAft>
                      </a:pPr>
                      <a:r>
                        <a:rPr lang="en-GB" sz="1100" dirty="0">
                          <a:effectLst/>
                          <a:latin typeface="Calibri"/>
                          <a:ea typeface="Calibri"/>
                          <a:cs typeface="Times New Roman"/>
                        </a:rPr>
                        <a:t>0 + 0 = 0</a:t>
                      </a:r>
                    </a:p>
                    <a:p>
                      <a:pPr algn="ctr">
                        <a:lnSpc>
                          <a:spcPct val="115000"/>
                        </a:lnSpc>
                        <a:spcAft>
                          <a:spcPts val="0"/>
                        </a:spcAft>
                      </a:pPr>
                      <a:r>
                        <a:rPr lang="en-GB" sz="1100" dirty="0">
                          <a:effectLst/>
                          <a:latin typeface="Calibri"/>
                          <a:ea typeface="Calibri"/>
                          <a:cs typeface="Times New Roman"/>
                        </a:rPr>
                        <a:t>1 + 1 = 1</a:t>
                      </a:r>
                    </a:p>
                    <a:p>
                      <a:pPr algn="ctr">
                        <a:lnSpc>
                          <a:spcPct val="115000"/>
                        </a:lnSpc>
                        <a:spcAft>
                          <a:spcPts val="0"/>
                        </a:spcAft>
                      </a:pPr>
                      <a:r>
                        <a:rPr lang="en-GB" sz="1100" dirty="0">
                          <a:effectLst/>
                          <a:latin typeface="Calibri"/>
                          <a:ea typeface="Calibri"/>
                          <a:cs typeface="Times New Roman"/>
                        </a:rPr>
                        <a:t>2 + 2 = 4</a:t>
                      </a:r>
                    </a:p>
                    <a:p>
                      <a:pPr algn="ctr">
                        <a:lnSpc>
                          <a:spcPct val="115000"/>
                        </a:lnSpc>
                        <a:spcAft>
                          <a:spcPts val="0"/>
                        </a:spcAft>
                      </a:pPr>
                      <a:r>
                        <a:rPr lang="en-GB" sz="1100" dirty="0">
                          <a:effectLst/>
                          <a:latin typeface="Calibri"/>
                          <a:ea typeface="Calibri"/>
                          <a:cs typeface="Times New Roman"/>
                        </a:rPr>
                        <a:t>3 + 3 = 6</a:t>
                      </a:r>
                    </a:p>
                    <a:p>
                      <a:pPr algn="ctr">
                        <a:lnSpc>
                          <a:spcPct val="115000"/>
                        </a:lnSpc>
                        <a:spcAft>
                          <a:spcPts val="0"/>
                        </a:spcAft>
                      </a:pPr>
                      <a:r>
                        <a:rPr lang="en-GB" sz="1100" dirty="0">
                          <a:effectLst/>
                          <a:latin typeface="Calibri"/>
                          <a:ea typeface="Calibri"/>
                          <a:cs typeface="Times New Roman"/>
                        </a:rPr>
                        <a:t>4 + 4 = 8</a:t>
                      </a:r>
                    </a:p>
                    <a:p>
                      <a:pPr algn="ctr">
                        <a:lnSpc>
                          <a:spcPct val="115000"/>
                        </a:lnSpc>
                        <a:spcAft>
                          <a:spcPts val="0"/>
                        </a:spcAft>
                      </a:pPr>
                      <a:r>
                        <a:rPr lang="en-GB" sz="1100" dirty="0">
                          <a:effectLst/>
                          <a:latin typeface="Calibri"/>
                          <a:ea typeface="Calibri"/>
                          <a:cs typeface="Times New Roman"/>
                        </a:rPr>
                        <a:t>5 + 5 = 10</a:t>
                      </a:r>
                    </a:p>
                    <a:p>
                      <a:pPr algn="ctr">
                        <a:lnSpc>
                          <a:spcPct val="115000"/>
                        </a:lnSpc>
                        <a:spcAft>
                          <a:spcPts val="0"/>
                        </a:spcAft>
                      </a:pPr>
                      <a:r>
                        <a:rPr lang="en-GB" sz="1100" dirty="0">
                          <a:effectLst/>
                          <a:latin typeface="Calibri"/>
                          <a:ea typeface="Calibri"/>
                          <a:cs typeface="Times New Roman"/>
                        </a:rPr>
                        <a:t>6 + 6 = 12</a:t>
                      </a:r>
                    </a:p>
                    <a:p>
                      <a:pPr algn="ctr">
                        <a:lnSpc>
                          <a:spcPct val="115000"/>
                        </a:lnSpc>
                        <a:spcAft>
                          <a:spcPts val="0"/>
                        </a:spcAft>
                      </a:pPr>
                      <a:r>
                        <a:rPr lang="en-GB" sz="1100" dirty="0">
                          <a:effectLst/>
                          <a:latin typeface="Calibri"/>
                          <a:ea typeface="Calibri"/>
                          <a:cs typeface="Times New Roman"/>
                        </a:rPr>
                        <a:t>7 + 7 = 14</a:t>
                      </a:r>
                    </a:p>
                    <a:p>
                      <a:pPr algn="ctr">
                        <a:lnSpc>
                          <a:spcPct val="115000"/>
                        </a:lnSpc>
                        <a:spcAft>
                          <a:spcPts val="0"/>
                        </a:spcAft>
                      </a:pPr>
                      <a:r>
                        <a:rPr lang="en-GB" sz="1100" dirty="0">
                          <a:effectLst/>
                          <a:latin typeface="Calibri"/>
                          <a:ea typeface="Calibri"/>
                          <a:cs typeface="Times New Roman"/>
                        </a:rPr>
                        <a:t>8 + 8 = 16</a:t>
                      </a:r>
                    </a:p>
                    <a:p>
                      <a:pPr algn="ctr">
                        <a:lnSpc>
                          <a:spcPct val="115000"/>
                        </a:lnSpc>
                        <a:spcAft>
                          <a:spcPts val="0"/>
                        </a:spcAft>
                      </a:pPr>
                      <a:r>
                        <a:rPr lang="en-GB" sz="1100" dirty="0">
                          <a:effectLst/>
                          <a:latin typeface="Calibri"/>
                          <a:ea typeface="Calibri"/>
                          <a:cs typeface="Times New Roman"/>
                        </a:rPr>
                        <a:t>9 + 9 = 18</a:t>
                      </a:r>
                    </a:p>
                    <a:p>
                      <a:pPr algn="ctr">
                        <a:lnSpc>
                          <a:spcPct val="115000"/>
                        </a:lnSpc>
                        <a:spcAft>
                          <a:spcPts val="0"/>
                        </a:spcAft>
                      </a:pPr>
                      <a:r>
                        <a:rPr lang="en-GB" sz="1100" dirty="0">
                          <a:effectLst/>
                          <a:latin typeface="Calibri"/>
                          <a:ea typeface="Calibri"/>
                          <a:cs typeface="Times New Roman"/>
                        </a:rPr>
                        <a:t>10 + 10 = 20</a:t>
                      </a: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½ of 0 = 0</a:t>
                      </a:r>
                    </a:p>
                    <a:p>
                      <a:pPr algn="ctr">
                        <a:lnSpc>
                          <a:spcPct val="115000"/>
                        </a:lnSpc>
                        <a:spcAft>
                          <a:spcPts val="0"/>
                        </a:spcAft>
                      </a:pPr>
                      <a:r>
                        <a:rPr lang="en-GB" sz="1100" dirty="0">
                          <a:effectLst/>
                          <a:latin typeface="Calibri"/>
                          <a:ea typeface="Calibri"/>
                          <a:cs typeface="Times New Roman"/>
                        </a:rPr>
                        <a:t>½ of 2 = 1</a:t>
                      </a:r>
                    </a:p>
                    <a:p>
                      <a:pPr algn="ctr">
                        <a:lnSpc>
                          <a:spcPct val="115000"/>
                        </a:lnSpc>
                        <a:spcAft>
                          <a:spcPts val="0"/>
                        </a:spcAft>
                      </a:pPr>
                      <a:r>
                        <a:rPr lang="en-GB" sz="1100" dirty="0">
                          <a:effectLst/>
                          <a:latin typeface="Calibri"/>
                          <a:ea typeface="Calibri"/>
                          <a:cs typeface="Times New Roman"/>
                        </a:rPr>
                        <a:t>½ of 4 = 2</a:t>
                      </a:r>
                    </a:p>
                    <a:p>
                      <a:pPr algn="ctr">
                        <a:lnSpc>
                          <a:spcPct val="115000"/>
                        </a:lnSpc>
                        <a:spcAft>
                          <a:spcPts val="0"/>
                        </a:spcAft>
                      </a:pPr>
                      <a:r>
                        <a:rPr lang="en-GB" sz="1100" dirty="0">
                          <a:effectLst/>
                          <a:latin typeface="Calibri"/>
                          <a:ea typeface="Calibri"/>
                          <a:cs typeface="Times New Roman"/>
                        </a:rPr>
                        <a:t>½ of 6 = 3</a:t>
                      </a:r>
                    </a:p>
                    <a:p>
                      <a:pPr algn="ctr">
                        <a:lnSpc>
                          <a:spcPct val="115000"/>
                        </a:lnSpc>
                        <a:spcAft>
                          <a:spcPts val="0"/>
                        </a:spcAft>
                      </a:pPr>
                      <a:r>
                        <a:rPr lang="en-GB" sz="1100" dirty="0">
                          <a:effectLst/>
                          <a:latin typeface="Calibri"/>
                          <a:ea typeface="Calibri"/>
                          <a:cs typeface="Times New Roman"/>
                        </a:rPr>
                        <a:t>½ of 8 = 4</a:t>
                      </a:r>
                    </a:p>
                    <a:p>
                      <a:pPr algn="ctr">
                        <a:lnSpc>
                          <a:spcPct val="115000"/>
                        </a:lnSpc>
                        <a:spcAft>
                          <a:spcPts val="0"/>
                        </a:spcAft>
                      </a:pPr>
                      <a:r>
                        <a:rPr lang="en-GB" sz="1100" dirty="0">
                          <a:effectLst/>
                          <a:latin typeface="Calibri"/>
                          <a:ea typeface="Calibri"/>
                          <a:cs typeface="Times New Roman"/>
                        </a:rPr>
                        <a:t>½ of 10 = 5</a:t>
                      </a:r>
                    </a:p>
                    <a:p>
                      <a:pPr algn="ctr">
                        <a:lnSpc>
                          <a:spcPct val="115000"/>
                        </a:lnSpc>
                        <a:spcAft>
                          <a:spcPts val="0"/>
                        </a:spcAft>
                      </a:pPr>
                      <a:r>
                        <a:rPr lang="en-GB" sz="1100" dirty="0">
                          <a:effectLst/>
                          <a:latin typeface="Calibri"/>
                          <a:ea typeface="Calibri"/>
                          <a:cs typeface="Times New Roman"/>
                        </a:rPr>
                        <a:t>½ of 12 = 6</a:t>
                      </a:r>
                    </a:p>
                    <a:p>
                      <a:pPr algn="ctr">
                        <a:lnSpc>
                          <a:spcPct val="115000"/>
                        </a:lnSpc>
                        <a:spcAft>
                          <a:spcPts val="0"/>
                        </a:spcAft>
                      </a:pPr>
                      <a:r>
                        <a:rPr lang="en-GB" sz="1100" dirty="0">
                          <a:effectLst/>
                          <a:latin typeface="Calibri"/>
                          <a:ea typeface="Calibri"/>
                          <a:cs typeface="Times New Roman"/>
                        </a:rPr>
                        <a:t>½ of 14 = 7</a:t>
                      </a:r>
                    </a:p>
                    <a:p>
                      <a:pPr algn="ctr">
                        <a:lnSpc>
                          <a:spcPct val="115000"/>
                        </a:lnSpc>
                        <a:spcAft>
                          <a:spcPts val="0"/>
                        </a:spcAft>
                      </a:pPr>
                      <a:r>
                        <a:rPr lang="en-GB" sz="1100" dirty="0">
                          <a:effectLst/>
                          <a:latin typeface="Calibri"/>
                          <a:ea typeface="Calibri"/>
                          <a:cs typeface="Times New Roman"/>
                        </a:rPr>
                        <a:t>½ of 16 = 8</a:t>
                      </a:r>
                    </a:p>
                    <a:p>
                      <a:pPr algn="ctr">
                        <a:lnSpc>
                          <a:spcPct val="115000"/>
                        </a:lnSpc>
                        <a:spcAft>
                          <a:spcPts val="0"/>
                        </a:spcAft>
                      </a:pPr>
                      <a:r>
                        <a:rPr lang="en-GB" sz="1100" dirty="0">
                          <a:effectLst/>
                          <a:latin typeface="Calibri"/>
                          <a:ea typeface="Calibri"/>
                          <a:cs typeface="Times New Roman"/>
                        </a:rPr>
                        <a:t>½ of 18 = 9</a:t>
                      </a:r>
                    </a:p>
                    <a:p>
                      <a:pPr algn="ctr">
                        <a:lnSpc>
                          <a:spcPct val="115000"/>
                        </a:lnSpc>
                        <a:spcAft>
                          <a:spcPts val="0"/>
                        </a:spcAft>
                      </a:pPr>
                      <a:r>
                        <a:rPr lang="en-GB" sz="1100" dirty="0">
                          <a:effectLst/>
                          <a:latin typeface="Calibri"/>
                          <a:ea typeface="Calibri"/>
                          <a:cs typeface="Times New Roman"/>
                        </a:rPr>
                        <a:t>½ of 20 = 10</a:t>
                      </a:r>
                    </a:p>
                  </a:txBody>
                  <a:tcPr marL="68580" marR="68580" marT="0" marB="0"/>
                </a:tc>
                <a:tc>
                  <a:txBody>
                    <a:bodyPr/>
                    <a:lstStyle/>
                    <a:p>
                      <a:pPr algn="ctr">
                        <a:lnSpc>
                          <a:spcPct val="115000"/>
                        </a:lnSpc>
                        <a:spcAft>
                          <a:spcPts val="0"/>
                        </a:spcAft>
                      </a:pPr>
                      <a:endParaRPr lang="en-GB" sz="1100" dirty="0">
                        <a:effectLst/>
                        <a:latin typeface="Calibri"/>
                        <a:ea typeface="Calibri"/>
                        <a:cs typeface="Times New Roman"/>
                      </a:endParaRPr>
                    </a:p>
                    <a:p>
                      <a:pPr algn="ctr">
                        <a:lnSpc>
                          <a:spcPct val="115000"/>
                        </a:lnSpc>
                        <a:spcAft>
                          <a:spcPts val="0"/>
                        </a:spcAft>
                      </a:pPr>
                      <a:r>
                        <a:rPr lang="en-GB" sz="1100" dirty="0">
                          <a:effectLst/>
                          <a:latin typeface="Calibri"/>
                          <a:ea typeface="Calibri"/>
                          <a:cs typeface="Times New Roman"/>
                        </a:rPr>
                        <a:t>11 + 11 = 22</a:t>
                      </a:r>
                    </a:p>
                    <a:p>
                      <a:pPr algn="ctr">
                        <a:lnSpc>
                          <a:spcPct val="115000"/>
                        </a:lnSpc>
                        <a:spcAft>
                          <a:spcPts val="0"/>
                        </a:spcAft>
                      </a:pPr>
                      <a:r>
                        <a:rPr lang="en-GB" sz="1100" dirty="0">
                          <a:effectLst/>
                          <a:latin typeface="Calibri"/>
                          <a:ea typeface="Calibri"/>
                          <a:cs typeface="Times New Roman"/>
                        </a:rPr>
                        <a:t>12</a:t>
                      </a:r>
                      <a:r>
                        <a:rPr lang="en-GB" sz="1100" baseline="0" dirty="0">
                          <a:effectLst/>
                          <a:latin typeface="Calibri"/>
                          <a:ea typeface="Calibri"/>
                          <a:cs typeface="Times New Roman"/>
                        </a:rPr>
                        <a:t> + 12 = 24</a:t>
                      </a:r>
                    </a:p>
                    <a:p>
                      <a:pPr algn="ctr">
                        <a:lnSpc>
                          <a:spcPct val="115000"/>
                        </a:lnSpc>
                        <a:spcAft>
                          <a:spcPts val="0"/>
                        </a:spcAft>
                      </a:pPr>
                      <a:r>
                        <a:rPr lang="en-GB" sz="1100" baseline="0" dirty="0">
                          <a:effectLst/>
                          <a:latin typeface="Calibri"/>
                          <a:ea typeface="Calibri"/>
                          <a:cs typeface="Times New Roman"/>
                        </a:rPr>
                        <a:t>13 + 13 = 26</a:t>
                      </a:r>
                    </a:p>
                    <a:p>
                      <a:pPr algn="ctr">
                        <a:lnSpc>
                          <a:spcPct val="115000"/>
                        </a:lnSpc>
                        <a:spcAft>
                          <a:spcPts val="0"/>
                        </a:spcAft>
                      </a:pPr>
                      <a:r>
                        <a:rPr lang="en-GB" sz="1100" baseline="0" dirty="0">
                          <a:effectLst/>
                          <a:latin typeface="Calibri"/>
                          <a:ea typeface="Calibri"/>
                          <a:cs typeface="Times New Roman"/>
                        </a:rPr>
                        <a:t>14 + 14 = 28</a:t>
                      </a:r>
                    </a:p>
                    <a:p>
                      <a:pPr algn="ctr">
                        <a:lnSpc>
                          <a:spcPct val="115000"/>
                        </a:lnSpc>
                        <a:spcAft>
                          <a:spcPts val="0"/>
                        </a:spcAft>
                      </a:pPr>
                      <a:r>
                        <a:rPr lang="en-GB" sz="1100" baseline="0" dirty="0">
                          <a:effectLst/>
                          <a:latin typeface="Calibri"/>
                          <a:ea typeface="Calibri"/>
                          <a:cs typeface="Times New Roman"/>
                        </a:rPr>
                        <a:t>15 + 15 = 30</a:t>
                      </a:r>
                    </a:p>
                  </a:txBody>
                  <a:tcPr marL="68580" marR="68580" marT="0" marB="0"/>
                </a:tc>
                <a:tc>
                  <a:txBody>
                    <a:bodyPr/>
                    <a:lstStyle/>
                    <a:p>
                      <a:pPr algn="ctr">
                        <a:lnSpc>
                          <a:spcPct val="115000"/>
                        </a:lnSpc>
                        <a:spcAft>
                          <a:spcPts val="0"/>
                        </a:spcAft>
                      </a:pP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a:xfrm>
            <a:off x="4221088" y="2907445"/>
            <a:ext cx="2020987" cy="1368152"/>
          </a:xfrm>
        </p:spPr>
        <p:txBody>
          <a:bodyPr>
            <a:normAutofit/>
          </a:bodyPr>
          <a:lstStyle/>
          <a:p>
            <a:r>
              <a:rPr lang="en-GB" dirty="0"/>
              <a:t>Key Vocabulary</a:t>
            </a:r>
          </a:p>
          <a:p>
            <a:pPr algn="l"/>
            <a:r>
              <a:rPr lang="en-GB" b="0" u="none" dirty="0"/>
              <a:t>What is </a:t>
            </a:r>
            <a:r>
              <a:rPr lang="en-GB" u="none" dirty="0"/>
              <a:t>double </a:t>
            </a:r>
            <a:r>
              <a:rPr lang="en-GB" b="0" u="none" dirty="0"/>
              <a:t>9?</a:t>
            </a:r>
          </a:p>
          <a:p>
            <a:pPr algn="l"/>
            <a:r>
              <a:rPr lang="en-GB" b="0" u="none" dirty="0"/>
              <a:t>What is </a:t>
            </a:r>
            <a:r>
              <a:rPr lang="en-GB" u="none" dirty="0"/>
              <a:t>half </a:t>
            </a:r>
            <a:r>
              <a:rPr lang="en-GB" b="0" u="none" dirty="0"/>
              <a:t>of 14?</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3052912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2 – Spring  1</a:t>
            </a:r>
          </a:p>
        </p:txBody>
      </p:sp>
      <p:sp>
        <p:nvSpPr>
          <p:cNvPr id="3" name="Text Placeholder 2"/>
          <p:cNvSpPr>
            <a:spLocks noGrp="1"/>
          </p:cNvSpPr>
          <p:nvPr>
            <p:ph type="body" sz="quarter" idx="11"/>
          </p:nvPr>
        </p:nvSpPr>
        <p:spPr/>
        <p:txBody>
          <a:bodyPr/>
          <a:lstStyle/>
          <a:p>
            <a:r>
              <a:rPr lang="en-GB" dirty="0"/>
              <a:t>I know the multiplication and division facts for the 10 times table.</a:t>
            </a:r>
          </a:p>
        </p:txBody>
      </p:sp>
      <p:sp>
        <p:nvSpPr>
          <p:cNvPr id="4" name="Text Placeholder 3"/>
          <p:cNvSpPr>
            <a:spLocks noGrp="1"/>
          </p:cNvSpPr>
          <p:nvPr>
            <p:ph type="body" sz="quarter" idx="12"/>
          </p:nvPr>
        </p:nvSpPr>
        <p:spPr/>
        <p:txBody>
          <a:bodyPr>
            <a:normAutofit fontScale="92500"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cs typeface="Arial" pitchFamily="34" charset="0"/>
              </a:rPr>
              <a:t>Pronunciation</a:t>
            </a:r>
            <a:r>
              <a:rPr lang="en-GB" altLang="en-US" dirty="0">
                <a:cs typeface="Arial" pitchFamily="34" charset="0"/>
              </a:rPr>
              <a:t> – Make sure that your child is pronouncing the numbers correctly and not getting confused between thirt</a:t>
            </a:r>
            <a:r>
              <a:rPr lang="en-GB" altLang="en-US" b="1" dirty="0">
                <a:cs typeface="Arial" pitchFamily="34" charset="0"/>
              </a:rPr>
              <a:t>een</a:t>
            </a:r>
            <a:r>
              <a:rPr lang="en-GB" altLang="en-US" dirty="0">
                <a:cs typeface="Arial" pitchFamily="34" charset="0"/>
              </a:rPr>
              <a:t> and thirt</a:t>
            </a:r>
            <a:r>
              <a:rPr lang="en-GB" altLang="en-US" b="1" dirty="0">
                <a:cs typeface="Arial" pitchFamily="34" charset="0"/>
              </a:rPr>
              <a:t>y.</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Test the Parent</a:t>
            </a:r>
            <a:r>
              <a:rPr lang="en-GB" altLang="en-US" dirty="0">
                <a:ea typeface="Calibri" pitchFamily="34" charset="0"/>
                <a:cs typeface="Times New Roman" pitchFamily="18" charset="0"/>
              </a:rPr>
              <a:t> – Your child can make up their own tricky division questions for you e.g. </a:t>
            </a:r>
            <a:r>
              <a:rPr lang="en-GB" altLang="en-US" i="1" dirty="0">
                <a:ea typeface="Calibri" pitchFamily="34" charset="0"/>
                <a:cs typeface="Times New Roman" pitchFamily="18" charset="0"/>
              </a:rPr>
              <a:t>What is 70 divided by 7?</a:t>
            </a:r>
            <a:r>
              <a:rPr lang="en-GB" altLang="en-US" dirty="0">
                <a:ea typeface="Calibri" pitchFamily="34" charset="0"/>
                <a:cs typeface="Times New Roman" pitchFamily="18" charset="0"/>
              </a:rPr>
              <a:t> They need to be able to multiply to create these questions.</a:t>
            </a:r>
          </a:p>
          <a:p>
            <a:pPr lvl="0" eaLnBrk="0" fontAlgn="base" hangingPunct="0">
              <a:spcBef>
                <a:spcPct val="0"/>
              </a:spcBef>
              <a:spcAft>
                <a:spcPct val="0"/>
              </a:spcAft>
              <a:buClrTx/>
              <a:buSzTx/>
            </a:pPr>
            <a:endParaRPr lang="en-GB" altLang="en-US" u="sng" dirty="0">
              <a:cs typeface="Times New Roman" pitchFamily="18" charset="0"/>
            </a:endParaRPr>
          </a:p>
          <a:p>
            <a:pPr lvl="0" eaLnBrk="0" fontAlgn="base" hangingPunct="0">
              <a:spcBef>
                <a:spcPct val="0"/>
              </a:spcBef>
              <a:spcAft>
                <a:spcPct val="0"/>
              </a:spcAft>
              <a:buClrTx/>
              <a:buSzTx/>
            </a:pPr>
            <a:r>
              <a:rPr lang="en-GB" altLang="en-US" u="sng" dirty="0"/>
              <a:t>Apply these facts to real life situations</a:t>
            </a:r>
            <a:r>
              <a:rPr lang="en-GB" altLang="en-US" dirty="0"/>
              <a:t> – How many toes are in your house? What other multiplication and division questions can your child make up?</a:t>
            </a:r>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2588106178"/>
              </p:ext>
            </p:extLst>
          </p:nvPr>
        </p:nvGraphicFramePr>
        <p:xfrm>
          <a:off x="719138" y="2555875"/>
          <a:ext cx="3390900" cy="2313432"/>
        </p:xfrm>
        <a:graphic>
          <a:graphicData uri="http://schemas.openxmlformats.org/drawingml/2006/table">
            <a:tbl>
              <a:tblPr firstRow="1" bandRow="1">
                <a:tableStyleId>{2D5ABB26-0587-4C30-8999-92F81FD0307C}</a:tableStyleId>
              </a:tblPr>
              <a:tblGrid>
                <a:gridCol w="1695450">
                  <a:extLst>
                    <a:ext uri="{9D8B030D-6E8A-4147-A177-3AD203B41FA5}">
                      <a16:colId xmlns:a16="http://schemas.microsoft.com/office/drawing/2014/main" val="20000"/>
                    </a:ext>
                  </a:extLst>
                </a:gridCol>
                <a:gridCol w="1695450">
                  <a:extLst>
                    <a:ext uri="{9D8B030D-6E8A-4147-A177-3AD203B41FA5}">
                      <a16:colId xmlns:a16="http://schemas.microsoft.com/office/drawing/2014/main" val="20001"/>
                    </a:ext>
                  </a:extLst>
                </a:gridCol>
              </a:tblGrid>
              <a:tr h="2313432">
                <a:tc>
                  <a:txBody>
                    <a:bodyPr/>
                    <a:lstStyle/>
                    <a:p>
                      <a:pPr algn="ctr">
                        <a:lnSpc>
                          <a:spcPct val="115000"/>
                        </a:lnSpc>
                        <a:spcAft>
                          <a:spcPts val="0"/>
                        </a:spcAft>
                      </a:pPr>
                      <a:r>
                        <a:rPr lang="en-GB" sz="1100" dirty="0">
                          <a:effectLst/>
                        </a:rPr>
                        <a:t>10 × 1 = 10</a:t>
                      </a:r>
                    </a:p>
                    <a:p>
                      <a:pPr algn="ctr">
                        <a:lnSpc>
                          <a:spcPct val="115000"/>
                        </a:lnSpc>
                        <a:spcAft>
                          <a:spcPts val="0"/>
                        </a:spcAft>
                      </a:pPr>
                      <a:r>
                        <a:rPr lang="en-GB" sz="1100" dirty="0">
                          <a:effectLst/>
                        </a:rPr>
                        <a:t>10 × 2 = 20</a:t>
                      </a:r>
                    </a:p>
                    <a:p>
                      <a:pPr algn="ctr">
                        <a:lnSpc>
                          <a:spcPct val="115000"/>
                        </a:lnSpc>
                        <a:spcAft>
                          <a:spcPts val="0"/>
                        </a:spcAft>
                      </a:pPr>
                      <a:r>
                        <a:rPr lang="en-GB" sz="1100" dirty="0">
                          <a:effectLst/>
                        </a:rPr>
                        <a:t>10 × 3 = 30</a:t>
                      </a:r>
                    </a:p>
                    <a:p>
                      <a:pPr algn="ctr">
                        <a:lnSpc>
                          <a:spcPct val="115000"/>
                        </a:lnSpc>
                        <a:spcAft>
                          <a:spcPts val="0"/>
                        </a:spcAft>
                      </a:pPr>
                      <a:r>
                        <a:rPr lang="en-GB" sz="1100" dirty="0">
                          <a:effectLst/>
                        </a:rPr>
                        <a:t>10 × 4 = 40</a:t>
                      </a:r>
                    </a:p>
                    <a:p>
                      <a:pPr algn="ctr">
                        <a:lnSpc>
                          <a:spcPct val="115000"/>
                        </a:lnSpc>
                        <a:spcAft>
                          <a:spcPts val="0"/>
                        </a:spcAft>
                      </a:pPr>
                      <a:r>
                        <a:rPr lang="en-GB" sz="1100" dirty="0">
                          <a:effectLst/>
                        </a:rPr>
                        <a:t>10 × 5 = 50</a:t>
                      </a:r>
                    </a:p>
                    <a:p>
                      <a:pPr algn="ctr">
                        <a:lnSpc>
                          <a:spcPct val="115000"/>
                        </a:lnSpc>
                        <a:spcAft>
                          <a:spcPts val="0"/>
                        </a:spcAft>
                      </a:pPr>
                      <a:r>
                        <a:rPr lang="en-GB" sz="1100" dirty="0">
                          <a:effectLst/>
                        </a:rPr>
                        <a:t>10 × 6 = 60</a:t>
                      </a:r>
                    </a:p>
                    <a:p>
                      <a:pPr algn="ctr">
                        <a:lnSpc>
                          <a:spcPct val="115000"/>
                        </a:lnSpc>
                        <a:spcAft>
                          <a:spcPts val="0"/>
                        </a:spcAft>
                      </a:pPr>
                      <a:r>
                        <a:rPr lang="en-GB" sz="1100" dirty="0">
                          <a:effectLst/>
                        </a:rPr>
                        <a:t>10 × 7 = 70</a:t>
                      </a:r>
                    </a:p>
                    <a:p>
                      <a:pPr algn="ctr">
                        <a:lnSpc>
                          <a:spcPct val="115000"/>
                        </a:lnSpc>
                        <a:spcAft>
                          <a:spcPts val="0"/>
                        </a:spcAft>
                      </a:pPr>
                      <a:r>
                        <a:rPr lang="en-GB" sz="1100" dirty="0">
                          <a:effectLst/>
                        </a:rPr>
                        <a:t>10 × 8 = 80</a:t>
                      </a:r>
                    </a:p>
                    <a:p>
                      <a:pPr algn="ctr">
                        <a:lnSpc>
                          <a:spcPct val="115000"/>
                        </a:lnSpc>
                        <a:spcAft>
                          <a:spcPts val="0"/>
                        </a:spcAft>
                      </a:pPr>
                      <a:r>
                        <a:rPr lang="en-GB" sz="1100" dirty="0">
                          <a:effectLst/>
                        </a:rPr>
                        <a:t>10 × 9 = 90</a:t>
                      </a:r>
                    </a:p>
                    <a:p>
                      <a:pPr algn="ctr">
                        <a:lnSpc>
                          <a:spcPct val="115000"/>
                        </a:lnSpc>
                        <a:spcAft>
                          <a:spcPts val="0"/>
                        </a:spcAft>
                      </a:pPr>
                      <a:r>
                        <a:rPr lang="en-GB" sz="1100" dirty="0">
                          <a:effectLst/>
                        </a:rPr>
                        <a:t>10 × 10 = 100</a:t>
                      </a:r>
                    </a:p>
                    <a:p>
                      <a:pPr algn="ctr">
                        <a:lnSpc>
                          <a:spcPct val="115000"/>
                        </a:lnSpc>
                        <a:spcAft>
                          <a:spcPts val="0"/>
                        </a:spcAft>
                      </a:pPr>
                      <a:r>
                        <a:rPr lang="en-GB" sz="1100" dirty="0">
                          <a:effectLst/>
                        </a:rPr>
                        <a:t>10 × 11 = 110</a:t>
                      </a:r>
                    </a:p>
                    <a:p>
                      <a:pPr algn="ctr">
                        <a:lnSpc>
                          <a:spcPct val="115000"/>
                        </a:lnSpc>
                        <a:spcAft>
                          <a:spcPts val="0"/>
                        </a:spcAft>
                      </a:pPr>
                      <a:r>
                        <a:rPr lang="en-GB" sz="1100" dirty="0">
                          <a:effectLst/>
                        </a:rPr>
                        <a:t>10 × 12 = 120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10 ÷ 10 = 1</a:t>
                      </a:r>
                    </a:p>
                    <a:p>
                      <a:pPr algn="ctr">
                        <a:lnSpc>
                          <a:spcPct val="115000"/>
                        </a:lnSpc>
                        <a:spcAft>
                          <a:spcPts val="0"/>
                        </a:spcAft>
                      </a:pPr>
                      <a:r>
                        <a:rPr lang="en-GB" sz="1100" dirty="0">
                          <a:effectLst/>
                          <a:latin typeface="Calibri"/>
                          <a:ea typeface="Calibri"/>
                          <a:cs typeface="Times New Roman"/>
                        </a:rPr>
                        <a:t>20 ÷ 10 = 2</a:t>
                      </a:r>
                    </a:p>
                    <a:p>
                      <a:pPr algn="ctr">
                        <a:lnSpc>
                          <a:spcPct val="115000"/>
                        </a:lnSpc>
                        <a:spcAft>
                          <a:spcPts val="0"/>
                        </a:spcAft>
                      </a:pPr>
                      <a:r>
                        <a:rPr lang="en-GB" sz="1100" dirty="0">
                          <a:effectLst/>
                          <a:latin typeface="Calibri"/>
                          <a:ea typeface="Calibri"/>
                          <a:cs typeface="Times New Roman"/>
                        </a:rPr>
                        <a:t>30 ÷ 10 = 3</a:t>
                      </a:r>
                    </a:p>
                    <a:p>
                      <a:pPr algn="ctr">
                        <a:lnSpc>
                          <a:spcPct val="115000"/>
                        </a:lnSpc>
                        <a:spcAft>
                          <a:spcPts val="0"/>
                        </a:spcAft>
                      </a:pPr>
                      <a:r>
                        <a:rPr lang="en-GB" sz="1100" dirty="0">
                          <a:effectLst/>
                          <a:latin typeface="Calibri"/>
                          <a:ea typeface="Calibri"/>
                          <a:cs typeface="Times New Roman"/>
                        </a:rPr>
                        <a:t>40 ÷ 10 = 4</a:t>
                      </a:r>
                    </a:p>
                    <a:p>
                      <a:pPr algn="ctr">
                        <a:lnSpc>
                          <a:spcPct val="115000"/>
                        </a:lnSpc>
                        <a:spcAft>
                          <a:spcPts val="0"/>
                        </a:spcAft>
                      </a:pPr>
                      <a:r>
                        <a:rPr lang="en-GB" sz="1100" dirty="0">
                          <a:effectLst/>
                          <a:latin typeface="Calibri"/>
                          <a:ea typeface="Calibri"/>
                          <a:cs typeface="Times New Roman"/>
                        </a:rPr>
                        <a:t>50 ÷ 10 = 5</a:t>
                      </a:r>
                    </a:p>
                    <a:p>
                      <a:pPr algn="ctr">
                        <a:lnSpc>
                          <a:spcPct val="115000"/>
                        </a:lnSpc>
                        <a:spcAft>
                          <a:spcPts val="0"/>
                        </a:spcAft>
                      </a:pPr>
                      <a:r>
                        <a:rPr lang="en-GB" sz="1100" dirty="0">
                          <a:effectLst/>
                          <a:latin typeface="Calibri"/>
                          <a:ea typeface="Calibri"/>
                          <a:cs typeface="Times New Roman"/>
                        </a:rPr>
                        <a:t>60 ÷ 10 = 6</a:t>
                      </a:r>
                    </a:p>
                    <a:p>
                      <a:pPr algn="ctr">
                        <a:lnSpc>
                          <a:spcPct val="115000"/>
                        </a:lnSpc>
                        <a:spcAft>
                          <a:spcPts val="0"/>
                        </a:spcAft>
                      </a:pPr>
                      <a:r>
                        <a:rPr lang="en-GB" sz="1100" dirty="0">
                          <a:effectLst/>
                          <a:latin typeface="Calibri"/>
                          <a:ea typeface="Calibri"/>
                          <a:cs typeface="Times New Roman"/>
                        </a:rPr>
                        <a:t>70 ÷ 10 = 7</a:t>
                      </a:r>
                    </a:p>
                    <a:p>
                      <a:pPr algn="ctr">
                        <a:lnSpc>
                          <a:spcPct val="115000"/>
                        </a:lnSpc>
                        <a:spcAft>
                          <a:spcPts val="0"/>
                        </a:spcAft>
                      </a:pPr>
                      <a:r>
                        <a:rPr lang="en-GB" sz="1100" dirty="0">
                          <a:effectLst/>
                          <a:latin typeface="Calibri"/>
                          <a:ea typeface="Calibri"/>
                          <a:cs typeface="Times New Roman"/>
                        </a:rPr>
                        <a:t>80 ÷ 10 = 8</a:t>
                      </a:r>
                    </a:p>
                    <a:p>
                      <a:pPr algn="ctr">
                        <a:lnSpc>
                          <a:spcPct val="115000"/>
                        </a:lnSpc>
                        <a:spcAft>
                          <a:spcPts val="0"/>
                        </a:spcAft>
                      </a:pPr>
                      <a:r>
                        <a:rPr lang="en-GB" sz="1100" dirty="0">
                          <a:effectLst/>
                          <a:latin typeface="Calibri"/>
                          <a:ea typeface="Calibri"/>
                          <a:cs typeface="Times New Roman"/>
                        </a:rPr>
                        <a:t>90 ÷ 10 = 9</a:t>
                      </a:r>
                    </a:p>
                    <a:p>
                      <a:pPr algn="ctr">
                        <a:lnSpc>
                          <a:spcPct val="115000"/>
                        </a:lnSpc>
                        <a:spcAft>
                          <a:spcPts val="0"/>
                        </a:spcAft>
                      </a:pPr>
                      <a:r>
                        <a:rPr lang="en-GB" sz="1100" dirty="0">
                          <a:effectLst/>
                          <a:latin typeface="Calibri"/>
                          <a:ea typeface="Calibri"/>
                          <a:cs typeface="Times New Roman"/>
                        </a:rPr>
                        <a:t>100 ÷ 10 = 10</a:t>
                      </a:r>
                    </a:p>
                    <a:p>
                      <a:pPr algn="ctr">
                        <a:lnSpc>
                          <a:spcPct val="115000"/>
                        </a:lnSpc>
                        <a:spcAft>
                          <a:spcPts val="0"/>
                        </a:spcAft>
                      </a:pPr>
                      <a:r>
                        <a:rPr lang="en-GB" sz="1100" dirty="0">
                          <a:effectLst/>
                          <a:latin typeface="Calibri"/>
                          <a:ea typeface="Calibri"/>
                          <a:cs typeface="Times New Roman"/>
                        </a:rPr>
                        <a:t>110 ÷ 10 = 11</a:t>
                      </a:r>
                    </a:p>
                    <a:p>
                      <a:pPr algn="ctr">
                        <a:lnSpc>
                          <a:spcPct val="115000"/>
                        </a:lnSpc>
                        <a:spcAft>
                          <a:spcPts val="0"/>
                        </a:spcAft>
                      </a:pPr>
                      <a:r>
                        <a:rPr lang="en-GB" sz="1100" dirty="0">
                          <a:effectLst/>
                          <a:latin typeface="Calibri"/>
                          <a:ea typeface="Calibri"/>
                          <a:cs typeface="Times New Roman"/>
                        </a:rPr>
                        <a:t>120 ÷ 10 = 12</a:t>
                      </a: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a:t>Key Vocabulary</a:t>
            </a:r>
          </a:p>
          <a:p>
            <a:pPr algn="l"/>
            <a:r>
              <a:rPr lang="en-GB" b="0" u="none" dirty="0"/>
              <a:t>What is 10 </a:t>
            </a:r>
            <a:r>
              <a:rPr lang="en-GB" u="none" dirty="0"/>
              <a:t>multiplied by </a:t>
            </a:r>
            <a:r>
              <a:rPr lang="en-GB" b="0" u="none" dirty="0"/>
              <a:t>3?</a:t>
            </a:r>
          </a:p>
          <a:p>
            <a:pPr algn="l"/>
            <a:r>
              <a:rPr lang="en-GB" b="0" u="none" dirty="0"/>
              <a:t>What is 10</a:t>
            </a:r>
            <a:r>
              <a:rPr lang="en-GB" u="none" dirty="0"/>
              <a:t> times </a:t>
            </a:r>
            <a:r>
              <a:rPr lang="en-GB" b="0" u="none" dirty="0"/>
              <a:t>9?</a:t>
            </a:r>
          </a:p>
          <a:p>
            <a:pPr algn="l"/>
            <a:r>
              <a:rPr lang="en-GB" b="0" u="none" dirty="0"/>
              <a:t>What is 70 </a:t>
            </a:r>
            <a:r>
              <a:rPr lang="en-GB" u="none" dirty="0"/>
              <a:t>divided by </a:t>
            </a:r>
            <a:r>
              <a:rPr lang="en-GB" b="0" u="none" dirty="0"/>
              <a:t>10?</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10 × ⃝ = 80 or ⃝ ÷ 10 = 6.</a:t>
            </a:r>
          </a:p>
          <a:p>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640" y="107504"/>
            <a:ext cx="1368152" cy="1405522"/>
          </a:xfrm>
          <a:prstGeom prst="rect">
            <a:avLst/>
          </a:prstGeom>
        </p:spPr>
      </p:pic>
    </p:spTree>
    <p:extLst>
      <p:ext uri="{BB962C8B-B14F-4D97-AF65-F5344CB8AC3E}">
        <p14:creationId xmlns:p14="http://schemas.microsoft.com/office/powerpoint/2010/main" val="3657424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2 – </a:t>
            </a:r>
            <a:r>
              <a:rPr lang="en-GB"/>
              <a:t>Spring 2</a:t>
            </a:r>
            <a:endParaRPr lang="en-GB" dirty="0"/>
          </a:p>
        </p:txBody>
      </p:sp>
      <p:sp>
        <p:nvSpPr>
          <p:cNvPr id="3" name="Text Placeholder 2"/>
          <p:cNvSpPr>
            <a:spLocks noGrp="1"/>
          </p:cNvSpPr>
          <p:nvPr>
            <p:ph type="body" sz="quarter" idx="11"/>
          </p:nvPr>
        </p:nvSpPr>
        <p:spPr/>
        <p:txBody>
          <a:bodyPr/>
          <a:lstStyle/>
          <a:p>
            <a:r>
              <a:rPr lang="en-GB" dirty="0"/>
              <a:t>I know the multiplication and division facts for the 2 times table.</a:t>
            </a:r>
          </a:p>
        </p:txBody>
      </p:sp>
      <p:sp>
        <p:nvSpPr>
          <p:cNvPr id="4" name="Text Placeholder 3"/>
          <p:cNvSpPr>
            <a:spLocks noGrp="1"/>
          </p:cNvSpPr>
          <p:nvPr>
            <p:ph type="body" sz="quarter" idx="12"/>
          </p:nvPr>
        </p:nvSpPr>
        <p:spPr/>
        <p:txBody>
          <a:bodyPr>
            <a:normAutofit fontScale="92500"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what you already know</a:t>
            </a:r>
            <a:r>
              <a:rPr lang="en-GB" altLang="en-US" dirty="0">
                <a:ea typeface="Calibri" pitchFamily="34" charset="0"/>
                <a:cs typeface="Times New Roman" pitchFamily="18" charset="0"/>
              </a:rPr>
              <a:t> – If your child knows that 2 × 5 = 10, they can use this fact to work out that 2 × 6 = 12.</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Test the Parent</a:t>
            </a:r>
            <a:r>
              <a:rPr lang="en-GB" altLang="en-US" dirty="0">
                <a:ea typeface="Calibri" pitchFamily="34" charset="0"/>
                <a:cs typeface="Times New Roman" pitchFamily="18" charset="0"/>
              </a:rPr>
              <a:t> – Your child can make up their own tricky division questions for you e.g. </a:t>
            </a:r>
            <a:r>
              <a:rPr lang="en-GB" altLang="en-US" i="1" dirty="0">
                <a:ea typeface="Calibri" pitchFamily="34" charset="0"/>
                <a:cs typeface="Times New Roman" pitchFamily="18" charset="0"/>
              </a:rPr>
              <a:t>What is 18 divided by 2?</a:t>
            </a:r>
            <a:r>
              <a:rPr lang="en-GB" altLang="en-US" dirty="0">
                <a:ea typeface="Calibri" pitchFamily="34" charset="0"/>
                <a:cs typeface="Times New Roman" pitchFamily="18" charset="0"/>
              </a:rPr>
              <a:t> They need to be able to multiply to create these questions.</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2555123734"/>
              </p:ext>
            </p:extLst>
          </p:nvPr>
        </p:nvGraphicFramePr>
        <p:xfrm>
          <a:off x="719138" y="2555875"/>
          <a:ext cx="3390900" cy="2313432"/>
        </p:xfrm>
        <a:graphic>
          <a:graphicData uri="http://schemas.openxmlformats.org/drawingml/2006/table">
            <a:tbl>
              <a:tblPr firstRow="1" bandRow="1">
                <a:tableStyleId>{2D5ABB26-0587-4C30-8999-92F81FD0307C}</a:tableStyleId>
              </a:tblPr>
              <a:tblGrid>
                <a:gridCol w="1695450">
                  <a:extLst>
                    <a:ext uri="{9D8B030D-6E8A-4147-A177-3AD203B41FA5}">
                      <a16:colId xmlns:a16="http://schemas.microsoft.com/office/drawing/2014/main" val="20000"/>
                    </a:ext>
                  </a:extLst>
                </a:gridCol>
                <a:gridCol w="1695450">
                  <a:extLst>
                    <a:ext uri="{9D8B030D-6E8A-4147-A177-3AD203B41FA5}">
                      <a16:colId xmlns:a16="http://schemas.microsoft.com/office/drawing/2014/main" val="20001"/>
                    </a:ext>
                  </a:extLst>
                </a:gridCol>
              </a:tblGrid>
              <a:tr h="2313432">
                <a:tc>
                  <a:txBody>
                    <a:bodyPr/>
                    <a:lstStyle/>
                    <a:p>
                      <a:pPr algn="ctr">
                        <a:lnSpc>
                          <a:spcPct val="115000"/>
                        </a:lnSpc>
                        <a:spcAft>
                          <a:spcPts val="0"/>
                        </a:spcAft>
                      </a:pPr>
                      <a:r>
                        <a:rPr lang="en-GB" sz="1100" dirty="0">
                          <a:effectLst/>
                        </a:rPr>
                        <a:t>2 × 1 = 2</a:t>
                      </a:r>
                    </a:p>
                    <a:p>
                      <a:pPr algn="ctr">
                        <a:lnSpc>
                          <a:spcPct val="115000"/>
                        </a:lnSpc>
                        <a:spcAft>
                          <a:spcPts val="0"/>
                        </a:spcAft>
                      </a:pPr>
                      <a:r>
                        <a:rPr lang="en-GB" sz="1100" dirty="0">
                          <a:effectLst/>
                        </a:rPr>
                        <a:t>2 × 2 = 4</a:t>
                      </a:r>
                    </a:p>
                    <a:p>
                      <a:pPr algn="ctr">
                        <a:lnSpc>
                          <a:spcPct val="115000"/>
                        </a:lnSpc>
                        <a:spcAft>
                          <a:spcPts val="0"/>
                        </a:spcAft>
                      </a:pPr>
                      <a:r>
                        <a:rPr lang="en-GB" sz="1100" dirty="0">
                          <a:effectLst/>
                        </a:rPr>
                        <a:t>2 × 3 = 6</a:t>
                      </a:r>
                    </a:p>
                    <a:p>
                      <a:pPr algn="ctr">
                        <a:lnSpc>
                          <a:spcPct val="115000"/>
                        </a:lnSpc>
                        <a:spcAft>
                          <a:spcPts val="0"/>
                        </a:spcAft>
                      </a:pPr>
                      <a:r>
                        <a:rPr lang="en-GB" sz="1100" dirty="0">
                          <a:effectLst/>
                        </a:rPr>
                        <a:t>2 × 4 = 8</a:t>
                      </a:r>
                    </a:p>
                    <a:p>
                      <a:pPr algn="ctr">
                        <a:lnSpc>
                          <a:spcPct val="115000"/>
                        </a:lnSpc>
                        <a:spcAft>
                          <a:spcPts val="0"/>
                        </a:spcAft>
                      </a:pPr>
                      <a:r>
                        <a:rPr lang="en-GB" sz="1100" dirty="0">
                          <a:effectLst/>
                        </a:rPr>
                        <a:t>2 × 5 = 10</a:t>
                      </a:r>
                    </a:p>
                    <a:p>
                      <a:pPr algn="ctr">
                        <a:lnSpc>
                          <a:spcPct val="115000"/>
                        </a:lnSpc>
                        <a:spcAft>
                          <a:spcPts val="0"/>
                        </a:spcAft>
                      </a:pPr>
                      <a:r>
                        <a:rPr lang="en-GB" sz="1100" dirty="0">
                          <a:effectLst/>
                        </a:rPr>
                        <a:t>2 × 6 = 12</a:t>
                      </a:r>
                    </a:p>
                    <a:p>
                      <a:pPr algn="ctr">
                        <a:lnSpc>
                          <a:spcPct val="115000"/>
                        </a:lnSpc>
                        <a:spcAft>
                          <a:spcPts val="0"/>
                        </a:spcAft>
                      </a:pPr>
                      <a:r>
                        <a:rPr lang="en-GB" sz="1100" dirty="0">
                          <a:effectLst/>
                        </a:rPr>
                        <a:t>2 × 7 = 14</a:t>
                      </a:r>
                    </a:p>
                    <a:p>
                      <a:pPr algn="ctr">
                        <a:lnSpc>
                          <a:spcPct val="115000"/>
                        </a:lnSpc>
                        <a:spcAft>
                          <a:spcPts val="0"/>
                        </a:spcAft>
                      </a:pPr>
                      <a:r>
                        <a:rPr lang="en-GB" sz="1100" dirty="0">
                          <a:effectLst/>
                        </a:rPr>
                        <a:t>2 × 8 = 16</a:t>
                      </a:r>
                    </a:p>
                    <a:p>
                      <a:pPr algn="ctr">
                        <a:lnSpc>
                          <a:spcPct val="115000"/>
                        </a:lnSpc>
                        <a:spcAft>
                          <a:spcPts val="0"/>
                        </a:spcAft>
                      </a:pPr>
                      <a:r>
                        <a:rPr lang="en-GB" sz="1100" dirty="0">
                          <a:effectLst/>
                        </a:rPr>
                        <a:t>2 × 9 = 18</a:t>
                      </a:r>
                    </a:p>
                    <a:p>
                      <a:pPr algn="ctr">
                        <a:lnSpc>
                          <a:spcPct val="115000"/>
                        </a:lnSpc>
                        <a:spcAft>
                          <a:spcPts val="0"/>
                        </a:spcAft>
                      </a:pPr>
                      <a:r>
                        <a:rPr lang="en-GB" sz="1100" dirty="0">
                          <a:effectLst/>
                        </a:rPr>
                        <a:t>2 × 10 = 20</a:t>
                      </a:r>
                    </a:p>
                    <a:p>
                      <a:pPr algn="ctr">
                        <a:lnSpc>
                          <a:spcPct val="115000"/>
                        </a:lnSpc>
                        <a:spcAft>
                          <a:spcPts val="0"/>
                        </a:spcAft>
                      </a:pPr>
                      <a:r>
                        <a:rPr lang="en-GB" sz="1100" dirty="0">
                          <a:effectLst/>
                        </a:rPr>
                        <a:t>2 × 11 = 22</a:t>
                      </a:r>
                    </a:p>
                    <a:p>
                      <a:pPr algn="ctr">
                        <a:lnSpc>
                          <a:spcPct val="115000"/>
                        </a:lnSpc>
                        <a:spcAft>
                          <a:spcPts val="0"/>
                        </a:spcAft>
                      </a:pPr>
                      <a:r>
                        <a:rPr lang="en-GB" sz="1100" dirty="0">
                          <a:effectLst/>
                        </a:rPr>
                        <a:t>2 × 12 = 24</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rPr>
                        <a:t>2 ÷ 2 = 1</a:t>
                      </a:r>
                    </a:p>
                    <a:p>
                      <a:pPr algn="ctr">
                        <a:lnSpc>
                          <a:spcPct val="115000"/>
                        </a:lnSpc>
                        <a:spcAft>
                          <a:spcPts val="0"/>
                        </a:spcAft>
                      </a:pPr>
                      <a:r>
                        <a:rPr lang="en-GB" sz="1100" dirty="0">
                          <a:effectLst/>
                        </a:rPr>
                        <a:t>4 ÷ 2 = 2</a:t>
                      </a:r>
                    </a:p>
                    <a:p>
                      <a:pPr algn="ctr">
                        <a:lnSpc>
                          <a:spcPct val="115000"/>
                        </a:lnSpc>
                        <a:spcAft>
                          <a:spcPts val="0"/>
                        </a:spcAft>
                      </a:pPr>
                      <a:r>
                        <a:rPr lang="en-GB" sz="1100" dirty="0">
                          <a:effectLst/>
                        </a:rPr>
                        <a:t>6 ÷ 2 = 3</a:t>
                      </a:r>
                    </a:p>
                    <a:p>
                      <a:pPr algn="ctr">
                        <a:lnSpc>
                          <a:spcPct val="115000"/>
                        </a:lnSpc>
                        <a:spcAft>
                          <a:spcPts val="0"/>
                        </a:spcAft>
                      </a:pPr>
                      <a:r>
                        <a:rPr lang="en-GB" sz="1100" dirty="0">
                          <a:effectLst/>
                        </a:rPr>
                        <a:t>8 ÷ 2 = 4</a:t>
                      </a:r>
                    </a:p>
                    <a:p>
                      <a:pPr algn="ctr">
                        <a:lnSpc>
                          <a:spcPct val="115000"/>
                        </a:lnSpc>
                        <a:spcAft>
                          <a:spcPts val="0"/>
                        </a:spcAft>
                      </a:pPr>
                      <a:r>
                        <a:rPr lang="en-GB" sz="1100" dirty="0">
                          <a:effectLst/>
                        </a:rPr>
                        <a:t>10 ÷ 2 = 5</a:t>
                      </a:r>
                    </a:p>
                    <a:p>
                      <a:pPr algn="ctr">
                        <a:lnSpc>
                          <a:spcPct val="115000"/>
                        </a:lnSpc>
                        <a:spcAft>
                          <a:spcPts val="0"/>
                        </a:spcAft>
                      </a:pPr>
                      <a:r>
                        <a:rPr lang="en-GB" sz="1100" dirty="0">
                          <a:effectLst/>
                        </a:rPr>
                        <a:t>12 ÷ 2 = 6</a:t>
                      </a:r>
                    </a:p>
                    <a:p>
                      <a:pPr algn="ctr">
                        <a:lnSpc>
                          <a:spcPct val="115000"/>
                        </a:lnSpc>
                        <a:spcAft>
                          <a:spcPts val="0"/>
                        </a:spcAft>
                      </a:pPr>
                      <a:r>
                        <a:rPr lang="en-GB" sz="1100" dirty="0">
                          <a:effectLst/>
                        </a:rPr>
                        <a:t>14 ÷ 2 = 7</a:t>
                      </a:r>
                    </a:p>
                    <a:p>
                      <a:pPr algn="ctr">
                        <a:lnSpc>
                          <a:spcPct val="115000"/>
                        </a:lnSpc>
                        <a:spcAft>
                          <a:spcPts val="0"/>
                        </a:spcAft>
                      </a:pPr>
                      <a:r>
                        <a:rPr lang="en-GB" sz="1100" dirty="0">
                          <a:effectLst/>
                        </a:rPr>
                        <a:t>16 ÷ 2 = 8</a:t>
                      </a:r>
                    </a:p>
                    <a:p>
                      <a:pPr algn="ctr">
                        <a:lnSpc>
                          <a:spcPct val="115000"/>
                        </a:lnSpc>
                        <a:spcAft>
                          <a:spcPts val="0"/>
                        </a:spcAft>
                      </a:pPr>
                      <a:r>
                        <a:rPr lang="en-GB" sz="1100" dirty="0">
                          <a:effectLst/>
                        </a:rPr>
                        <a:t>18 ÷ 2 = 9</a:t>
                      </a:r>
                    </a:p>
                    <a:p>
                      <a:pPr algn="ctr">
                        <a:lnSpc>
                          <a:spcPct val="115000"/>
                        </a:lnSpc>
                        <a:spcAft>
                          <a:spcPts val="0"/>
                        </a:spcAft>
                      </a:pPr>
                      <a:r>
                        <a:rPr lang="en-GB" sz="1100" dirty="0">
                          <a:effectLst/>
                        </a:rPr>
                        <a:t>20 ÷ 2 = 10</a:t>
                      </a:r>
                    </a:p>
                    <a:p>
                      <a:pPr algn="ctr">
                        <a:lnSpc>
                          <a:spcPct val="115000"/>
                        </a:lnSpc>
                        <a:spcAft>
                          <a:spcPts val="0"/>
                        </a:spcAft>
                      </a:pPr>
                      <a:r>
                        <a:rPr lang="en-GB" sz="1100" dirty="0">
                          <a:effectLst/>
                        </a:rPr>
                        <a:t>22 ÷ 2 = 11</a:t>
                      </a:r>
                    </a:p>
                    <a:p>
                      <a:pPr algn="ctr">
                        <a:lnSpc>
                          <a:spcPct val="115000"/>
                        </a:lnSpc>
                        <a:spcAft>
                          <a:spcPts val="0"/>
                        </a:spcAft>
                      </a:pPr>
                      <a:r>
                        <a:rPr lang="en-GB" sz="1100" dirty="0">
                          <a:effectLst/>
                        </a:rPr>
                        <a:t>24 ÷ 2 = 12</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a:t>Key Vocabulary</a:t>
            </a:r>
          </a:p>
          <a:p>
            <a:pPr algn="l"/>
            <a:r>
              <a:rPr lang="en-GB" b="0" u="none" dirty="0"/>
              <a:t>What is 2 </a:t>
            </a:r>
            <a:r>
              <a:rPr lang="en-GB" u="none" dirty="0"/>
              <a:t>multiplied by </a:t>
            </a:r>
            <a:r>
              <a:rPr lang="en-GB" b="0" u="none" dirty="0"/>
              <a:t>7?</a:t>
            </a:r>
          </a:p>
          <a:p>
            <a:pPr algn="l"/>
            <a:r>
              <a:rPr lang="en-GB" b="0" u="none" dirty="0"/>
              <a:t>What is 2</a:t>
            </a:r>
            <a:r>
              <a:rPr lang="en-GB" u="none" dirty="0"/>
              <a:t> times </a:t>
            </a:r>
            <a:r>
              <a:rPr lang="en-GB" b="0" u="none" dirty="0"/>
              <a:t>9?</a:t>
            </a:r>
          </a:p>
          <a:p>
            <a:pPr algn="l"/>
            <a:r>
              <a:rPr lang="en-GB" b="0" u="none" dirty="0"/>
              <a:t>What is 12 </a:t>
            </a:r>
            <a:r>
              <a:rPr lang="en-GB" u="none" dirty="0"/>
              <a:t>divided by </a:t>
            </a:r>
            <a:r>
              <a:rPr lang="en-GB" b="0" u="none" dirty="0"/>
              <a:t>2?</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2 × ⃝ = 8 or ⃝ ÷ 2 = 6.</a:t>
            </a:r>
          </a:p>
          <a:p>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160157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2 – Summer  1</a:t>
            </a:r>
          </a:p>
        </p:txBody>
      </p:sp>
      <p:sp>
        <p:nvSpPr>
          <p:cNvPr id="3" name="Text Placeholder 2"/>
          <p:cNvSpPr>
            <a:spLocks noGrp="1"/>
          </p:cNvSpPr>
          <p:nvPr>
            <p:ph type="body" sz="quarter" idx="11"/>
          </p:nvPr>
        </p:nvSpPr>
        <p:spPr/>
        <p:txBody>
          <a:bodyPr/>
          <a:lstStyle/>
          <a:p>
            <a:r>
              <a:rPr lang="en-GB" dirty="0"/>
              <a:t>I know the multiplication and division facts for the 5 times table.</a:t>
            </a:r>
          </a:p>
        </p:txBody>
      </p:sp>
      <p:sp>
        <p:nvSpPr>
          <p:cNvPr id="4" name="Text Placeholder 3"/>
          <p:cNvSpPr>
            <a:spLocks noGrp="1"/>
          </p:cNvSpPr>
          <p:nvPr>
            <p:ph type="body" sz="quarter" idx="12"/>
          </p:nvPr>
        </p:nvSpPr>
        <p:spPr/>
        <p:txBody>
          <a:bodyPr>
            <a:normAutofit fontScale="92500"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Spot patterns</a:t>
            </a:r>
            <a:r>
              <a:rPr lang="en-GB" altLang="en-US" dirty="0">
                <a:ea typeface="Calibri" pitchFamily="34" charset="0"/>
                <a:cs typeface="Times New Roman" pitchFamily="18" charset="0"/>
              </a:rPr>
              <a:t> – What patterns can your child spot in the 5 times table? Are there any similarities with the 10 times table?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Test the Parent</a:t>
            </a:r>
            <a:r>
              <a:rPr lang="en-GB" altLang="en-US" dirty="0">
                <a:ea typeface="Calibri" pitchFamily="34" charset="0"/>
                <a:cs typeface="Times New Roman" pitchFamily="18" charset="0"/>
              </a:rPr>
              <a:t> – Your child can make up their own tricky division questions for you e.g. </a:t>
            </a:r>
            <a:r>
              <a:rPr lang="en-GB" altLang="en-US" i="1" dirty="0">
                <a:ea typeface="Calibri" pitchFamily="34" charset="0"/>
                <a:cs typeface="Times New Roman" pitchFamily="18" charset="0"/>
              </a:rPr>
              <a:t>What is 45 divided by 5?</a:t>
            </a:r>
            <a:r>
              <a:rPr lang="en-GB" altLang="en-US" dirty="0">
                <a:ea typeface="Calibri" pitchFamily="34" charset="0"/>
                <a:cs typeface="Times New Roman" pitchFamily="18" charset="0"/>
              </a:rPr>
              <a:t> They need to be able to multiply to create these questions.</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1051041254"/>
              </p:ext>
            </p:extLst>
          </p:nvPr>
        </p:nvGraphicFramePr>
        <p:xfrm>
          <a:off x="719138" y="2555875"/>
          <a:ext cx="3390900" cy="2313432"/>
        </p:xfrm>
        <a:graphic>
          <a:graphicData uri="http://schemas.openxmlformats.org/drawingml/2006/table">
            <a:tbl>
              <a:tblPr firstRow="1" bandRow="1">
                <a:tableStyleId>{2D5ABB26-0587-4C30-8999-92F81FD0307C}</a:tableStyleId>
              </a:tblPr>
              <a:tblGrid>
                <a:gridCol w="1695450">
                  <a:extLst>
                    <a:ext uri="{9D8B030D-6E8A-4147-A177-3AD203B41FA5}">
                      <a16:colId xmlns:a16="http://schemas.microsoft.com/office/drawing/2014/main" val="20000"/>
                    </a:ext>
                  </a:extLst>
                </a:gridCol>
                <a:gridCol w="1695450">
                  <a:extLst>
                    <a:ext uri="{9D8B030D-6E8A-4147-A177-3AD203B41FA5}">
                      <a16:colId xmlns:a16="http://schemas.microsoft.com/office/drawing/2014/main" val="20001"/>
                    </a:ext>
                  </a:extLst>
                </a:gridCol>
              </a:tblGrid>
              <a:tr h="2313432">
                <a:tc>
                  <a:txBody>
                    <a:bodyPr/>
                    <a:lstStyle/>
                    <a:p>
                      <a:pPr algn="ctr">
                        <a:lnSpc>
                          <a:spcPct val="115000"/>
                        </a:lnSpc>
                        <a:spcAft>
                          <a:spcPts val="0"/>
                        </a:spcAft>
                      </a:pPr>
                      <a:r>
                        <a:rPr lang="en-GB" sz="1100" dirty="0">
                          <a:effectLst/>
                        </a:rPr>
                        <a:t>5 × 1 = 5</a:t>
                      </a:r>
                    </a:p>
                    <a:p>
                      <a:pPr algn="ctr">
                        <a:lnSpc>
                          <a:spcPct val="115000"/>
                        </a:lnSpc>
                        <a:spcAft>
                          <a:spcPts val="0"/>
                        </a:spcAft>
                      </a:pPr>
                      <a:r>
                        <a:rPr lang="en-GB" sz="1100" dirty="0">
                          <a:effectLst/>
                        </a:rPr>
                        <a:t>5 × 2 = 10</a:t>
                      </a:r>
                    </a:p>
                    <a:p>
                      <a:pPr algn="ctr">
                        <a:lnSpc>
                          <a:spcPct val="115000"/>
                        </a:lnSpc>
                        <a:spcAft>
                          <a:spcPts val="0"/>
                        </a:spcAft>
                      </a:pPr>
                      <a:r>
                        <a:rPr lang="en-GB" sz="1100" dirty="0">
                          <a:effectLst/>
                        </a:rPr>
                        <a:t>5 × 3 = 15</a:t>
                      </a:r>
                    </a:p>
                    <a:p>
                      <a:pPr algn="ctr">
                        <a:lnSpc>
                          <a:spcPct val="115000"/>
                        </a:lnSpc>
                        <a:spcAft>
                          <a:spcPts val="0"/>
                        </a:spcAft>
                      </a:pPr>
                      <a:r>
                        <a:rPr lang="en-GB" sz="1100" dirty="0">
                          <a:effectLst/>
                        </a:rPr>
                        <a:t>5 × 4 = 20</a:t>
                      </a:r>
                    </a:p>
                    <a:p>
                      <a:pPr algn="ctr">
                        <a:lnSpc>
                          <a:spcPct val="115000"/>
                        </a:lnSpc>
                        <a:spcAft>
                          <a:spcPts val="0"/>
                        </a:spcAft>
                      </a:pPr>
                      <a:r>
                        <a:rPr lang="en-GB" sz="1100" dirty="0">
                          <a:effectLst/>
                        </a:rPr>
                        <a:t>5 × 5 = 25</a:t>
                      </a:r>
                    </a:p>
                    <a:p>
                      <a:pPr algn="ctr">
                        <a:lnSpc>
                          <a:spcPct val="115000"/>
                        </a:lnSpc>
                        <a:spcAft>
                          <a:spcPts val="0"/>
                        </a:spcAft>
                      </a:pPr>
                      <a:r>
                        <a:rPr lang="en-GB" sz="1100" dirty="0">
                          <a:effectLst/>
                        </a:rPr>
                        <a:t>5 × 6 = 30</a:t>
                      </a:r>
                    </a:p>
                    <a:p>
                      <a:pPr algn="ctr">
                        <a:lnSpc>
                          <a:spcPct val="115000"/>
                        </a:lnSpc>
                        <a:spcAft>
                          <a:spcPts val="0"/>
                        </a:spcAft>
                      </a:pPr>
                      <a:r>
                        <a:rPr lang="en-GB" sz="1100" dirty="0">
                          <a:effectLst/>
                        </a:rPr>
                        <a:t>5 × 7 = 35</a:t>
                      </a:r>
                    </a:p>
                    <a:p>
                      <a:pPr algn="ctr">
                        <a:lnSpc>
                          <a:spcPct val="115000"/>
                        </a:lnSpc>
                        <a:spcAft>
                          <a:spcPts val="0"/>
                        </a:spcAft>
                      </a:pPr>
                      <a:r>
                        <a:rPr lang="en-GB" sz="1100" dirty="0">
                          <a:effectLst/>
                        </a:rPr>
                        <a:t>5 × 8 = 40</a:t>
                      </a:r>
                    </a:p>
                    <a:p>
                      <a:pPr algn="ctr">
                        <a:lnSpc>
                          <a:spcPct val="115000"/>
                        </a:lnSpc>
                        <a:spcAft>
                          <a:spcPts val="0"/>
                        </a:spcAft>
                      </a:pPr>
                      <a:r>
                        <a:rPr lang="en-GB" sz="1100" dirty="0">
                          <a:effectLst/>
                        </a:rPr>
                        <a:t>5 × 9 = 45</a:t>
                      </a:r>
                    </a:p>
                    <a:p>
                      <a:pPr algn="ctr">
                        <a:lnSpc>
                          <a:spcPct val="115000"/>
                        </a:lnSpc>
                        <a:spcAft>
                          <a:spcPts val="0"/>
                        </a:spcAft>
                      </a:pPr>
                      <a:r>
                        <a:rPr lang="en-GB" sz="1100" dirty="0">
                          <a:effectLst/>
                        </a:rPr>
                        <a:t>5 × 10 = 50</a:t>
                      </a:r>
                    </a:p>
                    <a:p>
                      <a:pPr algn="ctr">
                        <a:lnSpc>
                          <a:spcPct val="115000"/>
                        </a:lnSpc>
                        <a:spcAft>
                          <a:spcPts val="0"/>
                        </a:spcAft>
                      </a:pPr>
                      <a:r>
                        <a:rPr lang="en-GB" sz="1100" dirty="0">
                          <a:effectLst/>
                        </a:rPr>
                        <a:t>5 × 11 = 55</a:t>
                      </a:r>
                    </a:p>
                    <a:p>
                      <a:pPr algn="ctr">
                        <a:lnSpc>
                          <a:spcPct val="115000"/>
                        </a:lnSpc>
                        <a:spcAft>
                          <a:spcPts val="0"/>
                        </a:spcAft>
                      </a:pPr>
                      <a:r>
                        <a:rPr lang="en-GB" sz="1100" dirty="0">
                          <a:effectLst/>
                        </a:rPr>
                        <a:t>5 × 12 = 60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rPr>
                        <a:t>5 ÷ 5 = 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a:effectLst/>
                        </a:rPr>
                        <a:t>10 ÷ 5 = 2</a:t>
                      </a:r>
                    </a:p>
                    <a:p>
                      <a:pPr algn="ctr">
                        <a:lnSpc>
                          <a:spcPct val="115000"/>
                        </a:lnSpc>
                        <a:spcAft>
                          <a:spcPts val="0"/>
                        </a:spcAft>
                      </a:pPr>
                      <a:r>
                        <a:rPr lang="en-GB" sz="1100" dirty="0">
                          <a:effectLst/>
                        </a:rPr>
                        <a:t>15 ÷ 5 = 3</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a:effectLst/>
                        </a:rPr>
                        <a:t>20 ÷ 5 = 4</a:t>
                      </a:r>
                    </a:p>
                    <a:p>
                      <a:pPr algn="ctr">
                        <a:lnSpc>
                          <a:spcPct val="115000"/>
                        </a:lnSpc>
                        <a:spcAft>
                          <a:spcPts val="0"/>
                        </a:spcAft>
                      </a:pPr>
                      <a:r>
                        <a:rPr lang="en-GB" sz="1100" dirty="0">
                          <a:effectLst/>
                        </a:rPr>
                        <a:t>25 ÷ 5 = 5</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a:effectLst/>
                        </a:rPr>
                        <a:t>30 ÷ 5 = 6</a:t>
                      </a:r>
                    </a:p>
                    <a:p>
                      <a:pPr algn="ctr">
                        <a:lnSpc>
                          <a:spcPct val="115000"/>
                        </a:lnSpc>
                        <a:spcAft>
                          <a:spcPts val="0"/>
                        </a:spcAft>
                      </a:pPr>
                      <a:r>
                        <a:rPr lang="en-GB" sz="1100" dirty="0">
                          <a:effectLst/>
                        </a:rPr>
                        <a:t>35 ÷ 5 = 7</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a:effectLst/>
                        </a:rPr>
                        <a:t>40 ÷ 5 = 8</a:t>
                      </a:r>
                    </a:p>
                    <a:p>
                      <a:pPr algn="ctr">
                        <a:lnSpc>
                          <a:spcPct val="115000"/>
                        </a:lnSpc>
                        <a:spcAft>
                          <a:spcPts val="0"/>
                        </a:spcAft>
                      </a:pPr>
                      <a:r>
                        <a:rPr lang="en-GB" sz="1100" dirty="0">
                          <a:effectLst/>
                        </a:rPr>
                        <a:t>45 ÷ 5 = 9</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a:effectLst/>
                        </a:rPr>
                        <a:t>50 ÷ 5 = 10</a:t>
                      </a:r>
                    </a:p>
                    <a:p>
                      <a:pPr algn="ctr">
                        <a:lnSpc>
                          <a:spcPct val="115000"/>
                        </a:lnSpc>
                        <a:spcAft>
                          <a:spcPts val="0"/>
                        </a:spcAft>
                      </a:pPr>
                      <a:r>
                        <a:rPr lang="en-GB" sz="1100" dirty="0">
                          <a:effectLst/>
                        </a:rPr>
                        <a:t>55 ÷ 5 = 11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a:effectLst/>
                        </a:rPr>
                        <a:t>60 ÷ 5 = 12</a:t>
                      </a: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a:t>Key Vocabulary</a:t>
            </a:r>
          </a:p>
          <a:p>
            <a:pPr algn="l"/>
            <a:r>
              <a:rPr lang="en-GB" b="0" u="none" dirty="0"/>
              <a:t>What is 5 </a:t>
            </a:r>
            <a:r>
              <a:rPr lang="en-GB" u="none" dirty="0"/>
              <a:t>multiplied by </a:t>
            </a:r>
            <a:r>
              <a:rPr lang="en-GB" b="0" u="none" dirty="0"/>
              <a:t>7?</a:t>
            </a:r>
          </a:p>
          <a:p>
            <a:pPr algn="l"/>
            <a:r>
              <a:rPr lang="en-GB" b="0" u="none" dirty="0"/>
              <a:t>What is 5</a:t>
            </a:r>
            <a:r>
              <a:rPr lang="en-GB" u="none" dirty="0"/>
              <a:t> times </a:t>
            </a:r>
            <a:r>
              <a:rPr lang="en-GB" b="0" u="none" dirty="0"/>
              <a:t>9?</a:t>
            </a:r>
          </a:p>
          <a:p>
            <a:pPr algn="l"/>
            <a:r>
              <a:rPr lang="en-GB" b="0" u="none" dirty="0"/>
              <a:t>What is 60 </a:t>
            </a:r>
            <a:r>
              <a:rPr lang="en-GB" u="none" dirty="0"/>
              <a:t>divided by </a:t>
            </a:r>
            <a:r>
              <a:rPr lang="en-GB" b="0" u="none" dirty="0"/>
              <a:t>5?</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5 × ⃝ = 40 or ⃝ ÷ 5 = 9.</a:t>
            </a:r>
          </a:p>
          <a:p>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1288725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2 – Summer 2</a:t>
            </a:r>
          </a:p>
        </p:txBody>
      </p:sp>
      <p:sp>
        <p:nvSpPr>
          <p:cNvPr id="3" name="Text Placeholder 2"/>
          <p:cNvSpPr>
            <a:spLocks noGrp="1"/>
          </p:cNvSpPr>
          <p:nvPr>
            <p:ph type="body" sz="quarter" idx="11"/>
          </p:nvPr>
        </p:nvSpPr>
        <p:spPr/>
        <p:txBody>
          <a:bodyPr>
            <a:normAutofit/>
          </a:bodyPr>
          <a:lstStyle/>
          <a:p>
            <a:r>
              <a:rPr lang="en-GB" dirty="0"/>
              <a:t>I can tell the time.</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cs typeface="Arial" pitchFamily="34" charset="0"/>
              </a:rPr>
              <a:t>Talk about time</a:t>
            </a:r>
            <a:r>
              <a:rPr lang="en-GB" altLang="en-US" dirty="0">
                <a:cs typeface="Arial" pitchFamily="34" charset="0"/>
              </a:rPr>
              <a:t>  - Discuss  what time things happen. When does your child wake up? What time do they eat breakfast?  Make sure that you have an analogue clock visible in your house or that your child wears a watch with hands.</a:t>
            </a:r>
          </a:p>
          <a:p>
            <a:pPr lvl="0" eaLnBrk="0" fontAlgn="base" hangingPunct="0">
              <a:spcBef>
                <a:spcPct val="0"/>
              </a:spcBef>
              <a:spcAft>
                <a:spcPct val="0"/>
              </a:spcAft>
              <a:buClrTx/>
              <a:buSzTx/>
            </a:pPr>
            <a:endParaRPr lang="en-GB" altLang="en-US" u="sng" dirty="0">
              <a:cs typeface="Arial" pitchFamily="34" charset="0"/>
            </a:endParaRPr>
          </a:p>
          <a:p>
            <a:pPr lvl="0" eaLnBrk="0" fontAlgn="base" hangingPunct="0">
              <a:spcBef>
                <a:spcPct val="0"/>
              </a:spcBef>
              <a:spcAft>
                <a:spcPct val="0"/>
              </a:spcAft>
              <a:buClrTx/>
              <a:buSzTx/>
            </a:pPr>
            <a:r>
              <a:rPr lang="en-GB" altLang="en-US" u="sng" dirty="0"/>
              <a:t>Ask your child the time regularly </a:t>
            </a:r>
            <a:r>
              <a:rPr lang="en-GB" altLang="en-US" dirty="0"/>
              <a:t>– You could also give your child some responsibility for watching the clock :</a:t>
            </a:r>
          </a:p>
          <a:p>
            <a:pPr lvl="0" eaLnBrk="0" fontAlgn="base" hangingPunct="0">
              <a:spcBef>
                <a:spcPct val="0"/>
              </a:spcBef>
              <a:spcAft>
                <a:spcPct val="0"/>
              </a:spcAft>
              <a:buClrTx/>
              <a:buSzTx/>
            </a:pPr>
            <a:r>
              <a:rPr lang="en-GB" altLang="en-US" dirty="0"/>
              <a:t>“The cakes need to come out of the oven at quarter past four.”</a:t>
            </a:r>
          </a:p>
          <a:p>
            <a:pPr lvl="0" eaLnBrk="0" fontAlgn="base" hangingPunct="0">
              <a:spcBef>
                <a:spcPct val="0"/>
              </a:spcBef>
              <a:spcAft>
                <a:spcPct val="0"/>
              </a:spcAft>
              <a:buClrTx/>
              <a:buSzTx/>
            </a:pPr>
            <a:r>
              <a:rPr lang="en-GB" altLang="en-US" dirty="0"/>
              <a:t>“We need to leave the house at half past eight.”</a:t>
            </a:r>
          </a:p>
        </p:txBody>
      </p:sp>
      <p:sp>
        <p:nvSpPr>
          <p:cNvPr id="5" name="Content Placeholder 4"/>
          <p:cNvSpPr>
            <a:spLocks noGrp="1"/>
          </p:cNvSpPr>
          <p:nvPr>
            <p:ph sz="quarter" idx="13"/>
          </p:nvPr>
        </p:nvSpPr>
        <p:spPr>
          <a:xfrm>
            <a:off x="719336" y="2627784"/>
            <a:ext cx="3501752" cy="2946036"/>
          </a:xfrm>
        </p:spPr>
        <p:txBody>
          <a:bodyPr>
            <a:normAutofit/>
          </a:bodyPr>
          <a:lstStyle/>
          <a:p>
            <a:pPr marL="0" indent="0">
              <a:buNone/>
            </a:pPr>
            <a:r>
              <a:rPr lang="en-GB" dirty="0"/>
              <a:t>Children need to be able to tell the time using a clock with hands. This target can be broken down into several steps.</a:t>
            </a:r>
          </a:p>
          <a:p>
            <a:r>
              <a:rPr lang="en-GB" dirty="0"/>
              <a:t>I can tell the time to the nearest hour.</a:t>
            </a:r>
          </a:p>
          <a:p>
            <a:r>
              <a:rPr lang="en-GB" dirty="0"/>
              <a:t>I can tell the time to the nearest half hour.</a:t>
            </a:r>
          </a:p>
          <a:p>
            <a:r>
              <a:rPr lang="en-GB" dirty="0"/>
              <a:t>I can tell the time to the nearest quarter hour.</a:t>
            </a:r>
          </a:p>
          <a:p>
            <a:r>
              <a:rPr lang="en-GB" dirty="0"/>
              <a:t>I can tell the time to the nearest five minutes.</a:t>
            </a:r>
          </a:p>
          <a:p>
            <a:pPr marL="0" indent="0">
              <a:buNone/>
            </a:pPr>
            <a:endParaRPr lang="en-GB" dirty="0"/>
          </a:p>
          <a:p>
            <a:pPr marL="0" indent="0">
              <a:buNone/>
            </a:pPr>
            <a:endParaRPr lang="en-GB" dirty="0"/>
          </a:p>
        </p:txBody>
      </p:sp>
      <p:sp>
        <p:nvSpPr>
          <p:cNvPr id="6" name="Text Placeholder 5"/>
          <p:cNvSpPr>
            <a:spLocks noGrp="1"/>
          </p:cNvSpPr>
          <p:nvPr>
            <p:ph type="body" sz="quarter" idx="14"/>
          </p:nvPr>
        </p:nvSpPr>
        <p:spPr>
          <a:xfrm>
            <a:off x="4365104" y="2555776"/>
            <a:ext cx="1876971" cy="1944216"/>
          </a:xfrm>
        </p:spPr>
        <p:txBody>
          <a:bodyPr>
            <a:normAutofit lnSpcReduction="10000"/>
          </a:bodyPr>
          <a:lstStyle/>
          <a:p>
            <a:r>
              <a:rPr lang="en-GB" dirty="0"/>
              <a:t>Key Vocabulary</a:t>
            </a:r>
          </a:p>
          <a:p>
            <a:pPr algn="l"/>
            <a:r>
              <a:rPr lang="en-GB" b="0" u="none" dirty="0"/>
              <a:t>Twelve </a:t>
            </a:r>
            <a:r>
              <a:rPr lang="en-GB" u="none" dirty="0"/>
              <a:t>o’clock</a:t>
            </a:r>
          </a:p>
          <a:p>
            <a:pPr algn="l"/>
            <a:r>
              <a:rPr lang="en-GB" u="none" dirty="0"/>
              <a:t>Half past</a:t>
            </a:r>
            <a:r>
              <a:rPr lang="en-GB" b="0" u="none" dirty="0"/>
              <a:t> two</a:t>
            </a:r>
          </a:p>
          <a:p>
            <a:pPr algn="l"/>
            <a:r>
              <a:rPr lang="en-GB" u="none" dirty="0"/>
              <a:t>Quarter past</a:t>
            </a:r>
            <a:r>
              <a:rPr lang="en-GB" b="0" u="none" dirty="0"/>
              <a:t> three</a:t>
            </a:r>
          </a:p>
          <a:p>
            <a:pPr algn="l"/>
            <a:r>
              <a:rPr lang="en-GB" u="none" dirty="0"/>
              <a:t>Quarter to</a:t>
            </a:r>
            <a:r>
              <a:rPr lang="en-GB" b="0" u="none" dirty="0"/>
              <a:t> nine</a:t>
            </a:r>
          </a:p>
          <a:p>
            <a:pPr algn="l"/>
            <a:r>
              <a:rPr lang="en-GB" b="0" u="none" dirty="0"/>
              <a:t>Five</a:t>
            </a:r>
            <a:r>
              <a:rPr lang="en-GB" u="none" dirty="0"/>
              <a:t> past </a:t>
            </a:r>
            <a:r>
              <a:rPr lang="en-GB" b="0" u="none" dirty="0"/>
              <a:t>one</a:t>
            </a:r>
          </a:p>
          <a:p>
            <a:pPr algn="l"/>
            <a:r>
              <a:rPr lang="en-GB" b="0" u="none" dirty="0"/>
              <a:t>Twenty-five </a:t>
            </a:r>
            <a:r>
              <a:rPr lang="en-GB" u="none" dirty="0"/>
              <a:t>to</a:t>
            </a:r>
            <a:r>
              <a:rPr lang="en-GB" b="0" u="none" dirty="0"/>
              <a:t> ten</a:t>
            </a:r>
            <a:endParaRPr lang="en-GB" u="none" dirty="0"/>
          </a:p>
        </p:txBody>
      </p:sp>
      <p:pic>
        <p:nvPicPr>
          <p:cNvPr id="1032" name="Picture 8" descr="https://encrypted-tbn0.gstatic.com/images?q=tbn:ANd9GcSn91hrzNaLYVGYvQ9pyk4berjLjtssCB66D-jCZEH_zlHkDpudq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09120" y="4637716"/>
            <a:ext cx="723294" cy="72008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encrypted-tbn1.gstatic.com/images?q=tbn:ANd9GcTPb1IcXAnBJd6eRktfkm9UAhPaX7oMnKFEdJOrqj9xsezxaVdc0C8eWw">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73216" y="4637716"/>
            <a:ext cx="720080" cy="72008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424633167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791f8bb-8a27-413d-a585-3ec4a0fcb108">
      <Terms xmlns="http://schemas.microsoft.com/office/infopath/2007/PartnerControls"/>
    </lcf76f155ced4ddcb4097134ff3c332f>
    <TaxCatchAll xmlns="cd5489a0-0eb1-42fc-9649-9a9633f0195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0BB4E4D1036514194F4AAA420070D04" ma:contentTypeVersion="16" ma:contentTypeDescription="Create a new document." ma:contentTypeScope="" ma:versionID="8a3e700cffcde40de82894577d5a5cf3">
  <xsd:schema xmlns:xsd="http://www.w3.org/2001/XMLSchema" xmlns:xs="http://www.w3.org/2001/XMLSchema" xmlns:p="http://schemas.microsoft.com/office/2006/metadata/properties" xmlns:ns2="a791f8bb-8a27-413d-a585-3ec4a0fcb108" xmlns:ns3="cd5489a0-0eb1-42fc-9649-9a9633f0195c" targetNamespace="http://schemas.microsoft.com/office/2006/metadata/properties" ma:root="true" ma:fieldsID="2ce20ca2b922cc861149fff8ed3a0957" ns2:_="" ns3:_="">
    <xsd:import namespace="a791f8bb-8a27-413d-a585-3ec4a0fcb108"/>
    <xsd:import namespace="cd5489a0-0eb1-42fc-9649-9a9633f0195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91f8bb-8a27-413d-a585-3ec4a0fcb1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bf0f4e4d-1716-4f45-af45-c90359846730"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5489a0-0eb1-42fc-9649-9a9633f0195c"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c95865d1-c6d2-441a-8d1b-3c059ceb1403}" ma:internalName="TaxCatchAll" ma:showField="CatchAllData" ma:web="cd5489a0-0eb1-42fc-9649-9a9633f0195c">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2106C07-38EA-4047-B69E-D6F405E7F8BF}">
  <ds:schemaRefs>
    <ds:schemaRef ds:uri="http://schemas.microsoft.com/office/infopath/2007/PartnerControls"/>
    <ds:schemaRef ds:uri="http://www.w3.org/XML/1998/namespace"/>
    <ds:schemaRef ds:uri="http://purl.org/dc/terms/"/>
    <ds:schemaRef ds:uri="http://schemas.microsoft.com/office/2006/documentManagement/types"/>
    <ds:schemaRef ds:uri="a791f8bb-8a27-413d-a585-3ec4a0fcb108"/>
    <ds:schemaRef ds:uri="cd5489a0-0eb1-42fc-9649-9a9633f0195c"/>
    <ds:schemaRef ds:uri="http://purl.org/dc/elements/1.1/"/>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B25F0D64-E864-45CE-9A36-F4CDA5CDABEE}">
  <ds:schemaRefs>
    <ds:schemaRef ds:uri="http://schemas.microsoft.com/sharepoint/v3/contenttype/forms"/>
  </ds:schemaRefs>
</ds:datastoreItem>
</file>

<file path=customXml/itemProps3.xml><?xml version="1.0" encoding="utf-8"?>
<ds:datastoreItem xmlns:ds="http://schemas.openxmlformats.org/officeDocument/2006/customXml" ds:itemID="{1AF5EAF0-67EC-4ACC-861D-8A121B93F5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91f8bb-8a27-413d-a585-3ec4a0fcb108"/>
    <ds:schemaRef ds:uri="cd5489a0-0eb1-42fc-9649-9a9633f019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1769</TotalTime>
  <Words>2265</Words>
  <Application>Microsoft Office PowerPoint</Application>
  <PresentationFormat>On-screen Show (4:3)</PresentationFormat>
  <Paragraphs>256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Comic Sans MS</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Harbour</dc:creator>
  <cp:lastModifiedBy>Alice Pollard</cp:lastModifiedBy>
  <cp:revision>125</cp:revision>
  <cp:lastPrinted>2019-04-24T06:30:05Z</cp:lastPrinted>
  <dcterms:created xsi:type="dcterms:W3CDTF">2014-08-28T09:37:14Z</dcterms:created>
  <dcterms:modified xsi:type="dcterms:W3CDTF">2024-09-03T10:57:49Z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0x01010040BB4E4D1036514194F4AAA420070D04</vt:lpwstr>
  </property>
  <property fmtid="{D5CDD505-2E9C-101B-9397-08002B2CF9AE}" pid="3" name="Order">
    <vt:r8>5114000</vt:r8>
  </property>
  <property fmtid="{D5CDD505-2E9C-101B-9397-08002B2CF9AE}" pid="4" name="MediaServiceImageTags">
    <vt:lpwstr/>
  </property>
</Properties>
</file>