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7" r:id="rId1"/>
  </p:sldMasterIdLst>
  <p:notesMasterIdLst>
    <p:notesMasterId r:id="rId9"/>
  </p:notesMasterIdLst>
  <p:sldIdLst>
    <p:sldId id="293" r:id="rId2"/>
    <p:sldId id="273" r:id="rId3"/>
    <p:sldId id="294" r:id="rId4"/>
    <p:sldId id="289" r:id="rId5"/>
    <p:sldId id="287" r:id="rId6"/>
    <p:sldId id="275" r:id="rId7"/>
    <p:sldId id="278" r:id="rId8"/>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ED8D"/>
    <a:srgbClr val="99FF66"/>
    <a:srgbClr val="33CC33"/>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autoAdjust="0"/>
    <p:restoredTop sz="94609" autoAdjust="0"/>
  </p:normalViewPr>
  <p:slideViewPr>
    <p:cSldViewPr>
      <p:cViewPr varScale="1">
        <p:scale>
          <a:sx n="63" d="100"/>
          <a:sy n="63" d="100"/>
        </p:scale>
        <p:origin x="2477" y="77"/>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200" cy="496564"/>
          </a:xfrm>
          <a:prstGeom prst="rect">
            <a:avLst/>
          </a:prstGeom>
        </p:spPr>
        <p:txBody>
          <a:bodyPr vert="horz" lIns="88020" tIns="44010" rIns="88020" bIns="44010" rtlCol="0"/>
          <a:lstStyle>
            <a:lvl1pPr algn="l">
              <a:defRPr sz="1200"/>
            </a:lvl1pPr>
          </a:lstStyle>
          <a:p>
            <a:endParaRPr lang="en-GB"/>
          </a:p>
        </p:txBody>
      </p:sp>
      <p:sp>
        <p:nvSpPr>
          <p:cNvPr id="3" name="Date Placeholder 2"/>
          <p:cNvSpPr>
            <a:spLocks noGrp="1"/>
          </p:cNvSpPr>
          <p:nvPr>
            <p:ph type="dt" idx="1"/>
          </p:nvPr>
        </p:nvSpPr>
        <p:spPr>
          <a:xfrm>
            <a:off x="3850946" y="0"/>
            <a:ext cx="2945199" cy="496564"/>
          </a:xfrm>
          <a:prstGeom prst="rect">
            <a:avLst/>
          </a:prstGeom>
        </p:spPr>
        <p:txBody>
          <a:bodyPr vert="horz" lIns="88020" tIns="44010" rIns="88020" bIns="44010" rtlCol="0"/>
          <a:lstStyle>
            <a:lvl1pPr algn="r">
              <a:defRPr sz="1200"/>
            </a:lvl1pPr>
          </a:lstStyle>
          <a:p>
            <a:fld id="{297BE8B0-96F2-412E-8F7F-140FAD0C9ECA}" type="datetimeFigureOut">
              <a:rPr lang="en-GB" smtClean="0"/>
              <a:t>03/01/2023</a:t>
            </a:fld>
            <a:endParaRPr lang="en-GB"/>
          </a:p>
        </p:txBody>
      </p:sp>
      <p:sp>
        <p:nvSpPr>
          <p:cNvPr id="4" name="Slide Image Placeholder 3"/>
          <p:cNvSpPr>
            <a:spLocks noGrp="1" noRot="1" noChangeAspect="1"/>
          </p:cNvSpPr>
          <p:nvPr>
            <p:ph type="sldImg" idx="2"/>
          </p:nvPr>
        </p:nvSpPr>
        <p:spPr>
          <a:xfrm>
            <a:off x="2003425" y="744538"/>
            <a:ext cx="2792413" cy="3722687"/>
          </a:xfrm>
          <a:prstGeom prst="rect">
            <a:avLst/>
          </a:prstGeom>
          <a:noFill/>
          <a:ln w="12700">
            <a:solidFill>
              <a:prstClr val="black"/>
            </a:solidFill>
          </a:ln>
        </p:spPr>
        <p:txBody>
          <a:bodyPr vert="horz" lIns="88020" tIns="44010" rIns="88020" bIns="44010" rtlCol="0" anchor="ctr"/>
          <a:lstStyle/>
          <a:p>
            <a:endParaRPr lang="en-GB"/>
          </a:p>
        </p:txBody>
      </p:sp>
      <p:sp>
        <p:nvSpPr>
          <p:cNvPr id="5" name="Notes Placeholder 4"/>
          <p:cNvSpPr>
            <a:spLocks noGrp="1"/>
          </p:cNvSpPr>
          <p:nvPr>
            <p:ph type="body" sz="quarter" idx="3"/>
          </p:nvPr>
        </p:nvSpPr>
        <p:spPr>
          <a:xfrm>
            <a:off x="679310" y="4715037"/>
            <a:ext cx="5439058" cy="4467528"/>
          </a:xfrm>
          <a:prstGeom prst="rect">
            <a:avLst/>
          </a:prstGeom>
        </p:spPr>
        <p:txBody>
          <a:bodyPr vert="horz" lIns="88020" tIns="44010" rIns="88020" bIns="4401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29"/>
            <a:ext cx="2945200" cy="496563"/>
          </a:xfrm>
          <a:prstGeom prst="rect">
            <a:avLst/>
          </a:prstGeom>
        </p:spPr>
        <p:txBody>
          <a:bodyPr vert="horz" lIns="88020" tIns="44010" rIns="88020" bIns="44010" rtlCol="0" anchor="b"/>
          <a:lstStyle>
            <a:lvl1pPr algn="l">
              <a:defRPr sz="1200"/>
            </a:lvl1pPr>
          </a:lstStyle>
          <a:p>
            <a:endParaRPr lang="en-GB"/>
          </a:p>
        </p:txBody>
      </p:sp>
      <p:sp>
        <p:nvSpPr>
          <p:cNvPr id="7" name="Slide Number Placeholder 6"/>
          <p:cNvSpPr>
            <a:spLocks noGrp="1"/>
          </p:cNvSpPr>
          <p:nvPr>
            <p:ph type="sldNum" sz="quarter" idx="5"/>
          </p:nvPr>
        </p:nvSpPr>
        <p:spPr>
          <a:xfrm>
            <a:off x="3850946" y="9428529"/>
            <a:ext cx="2945199" cy="496563"/>
          </a:xfrm>
          <a:prstGeom prst="rect">
            <a:avLst/>
          </a:prstGeom>
        </p:spPr>
        <p:txBody>
          <a:bodyPr vert="horz" lIns="88020" tIns="44010" rIns="88020" bIns="44010" rtlCol="0" anchor="b"/>
          <a:lstStyle>
            <a:lvl1pPr algn="r">
              <a:defRPr sz="1200"/>
            </a:lvl1pPr>
          </a:lstStyle>
          <a:p>
            <a:fld id="{83442C45-7626-490D-A568-837DB5CD0769}" type="slidenum">
              <a:rPr lang="en-GB" smtClean="0"/>
              <a:t>‹#›</a:t>
            </a:fld>
            <a:endParaRPr lang="en-GB"/>
          </a:p>
        </p:txBody>
      </p:sp>
    </p:spTree>
    <p:extLst>
      <p:ext uri="{BB962C8B-B14F-4D97-AF65-F5344CB8AC3E}">
        <p14:creationId xmlns:p14="http://schemas.microsoft.com/office/powerpoint/2010/main" val="273667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3442C45-7626-490D-A568-837DB5CD0769}" type="slidenum">
              <a:rPr lang="en-GB" smtClean="0"/>
              <a:t>2</a:t>
            </a:fld>
            <a:endParaRPr lang="en-GB"/>
          </a:p>
        </p:txBody>
      </p:sp>
    </p:spTree>
    <p:extLst>
      <p:ext uri="{BB962C8B-B14F-4D97-AF65-F5344CB8AC3E}">
        <p14:creationId xmlns:p14="http://schemas.microsoft.com/office/powerpoint/2010/main" val="1103813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3442C45-7626-490D-A568-837DB5CD0769}" type="slidenum">
              <a:rPr lang="en-GB" smtClean="0"/>
              <a:t>3</a:t>
            </a:fld>
            <a:endParaRPr lang="en-GB"/>
          </a:p>
        </p:txBody>
      </p:sp>
    </p:spTree>
    <p:extLst>
      <p:ext uri="{BB962C8B-B14F-4D97-AF65-F5344CB8AC3E}">
        <p14:creationId xmlns:p14="http://schemas.microsoft.com/office/powerpoint/2010/main" val="3140979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6350" y="-11290"/>
            <a:ext cx="6877353" cy="9166580"/>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847947" y="3206046"/>
            <a:ext cx="4370039" cy="2195069"/>
          </a:xfrm>
        </p:spPr>
        <p:txBody>
          <a:bodyPr anchor="b">
            <a:noAutofit/>
          </a:bodyPr>
          <a:lstStyle>
            <a:lvl1pPr algn="r">
              <a:defRPr sz="405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847947" y="5401113"/>
            <a:ext cx="4370039" cy="1462532"/>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152369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12800"/>
            <a:ext cx="4760786" cy="4538133"/>
          </a:xfrm>
        </p:spPr>
        <p:txBody>
          <a:bodyPr anchor="ctr">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457200" y="5960533"/>
            <a:ext cx="4760786" cy="2094616"/>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1898710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64" y="812800"/>
            <a:ext cx="4554137" cy="4030133"/>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25806" y="4842933"/>
            <a:ext cx="4064853" cy="508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457199" y="5960533"/>
            <a:ext cx="4760786" cy="2094616"/>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
        <p:nvSpPr>
          <p:cNvPr id="24" name="TextBox 23"/>
          <p:cNvSpPr txBox="1"/>
          <p:nvPr/>
        </p:nvSpPr>
        <p:spPr>
          <a:xfrm>
            <a:off x="362034" y="1053838"/>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3848742"/>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4309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457199" y="2575984"/>
            <a:ext cx="4760786" cy="3460613"/>
          </a:xfrm>
        </p:spPr>
        <p:txBody>
          <a:bodyPr anchor="b">
            <a:normAutofit/>
          </a:bodyPr>
          <a:lstStyle>
            <a:lvl1pPr algn="l">
              <a:defRPr sz="3300" b="0" cap="none"/>
            </a:lvl1pPr>
          </a:lstStyle>
          <a:p>
            <a:r>
              <a:rPr lang="en-US"/>
              <a:t>Click to edit Master title style</a:t>
            </a:r>
            <a:endParaRPr lang="en-US" dirty="0"/>
          </a:p>
        </p:txBody>
      </p:sp>
      <p:sp>
        <p:nvSpPr>
          <p:cNvPr id="3" name="Text Placeholder 2"/>
          <p:cNvSpPr>
            <a:spLocks noGrp="1"/>
          </p:cNvSpPr>
          <p:nvPr>
            <p:ph type="body" idx="1"/>
          </p:nvPr>
        </p:nvSpPr>
        <p:spPr>
          <a:xfrm>
            <a:off x="457199" y="6036597"/>
            <a:ext cx="4760786" cy="2018552"/>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539792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581164" y="812800"/>
            <a:ext cx="4554137" cy="4030133"/>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457198" y="5350933"/>
            <a:ext cx="4760787" cy="685664"/>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457199" y="6036597"/>
            <a:ext cx="4760786" cy="2018552"/>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
        <p:nvSpPr>
          <p:cNvPr id="24" name="TextBox 23"/>
          <p:cNvSpPr txBox="1"/>
          <p:nvPr/>
        </p:nvSpPr>
        <p:spPr>
          <a:xfrm>
            <a:off x="362034" y="1053838"/>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5060775" y="3848742"/>
            <a:ext cx="342989" cy="779701"/>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634773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461886" y="812800"/>
            <a:ext cx="4756099" cy="4030133"/>
          </a:xfrm>
        </p:spPr>
        <p:txBody>
          <a:bodyPr anchor="ctr">
            <a:normAutofit/>
          </a:bodyPr>
          <a:lstStyle>
            <a:lvl1pPr algn="l">
              <a:defRPr sz="33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457198" y="5350933"/>
            <a:ext cx="4760787" cy="685664"/>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457199" y="6036597"/>
            <a:ext cx="4760786" cy="2018552"/>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7893809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36581245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82984" y="812801"/>
            <a:ext cx="734109" cy="7001935"/>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457199" y="812801"/>
            <a:ext cx="3896270" cy="700193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23170735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pic>
        <p:nvPicPr>
          <p:cNvPr id="16" name="Picture 15"/>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640" y="255453"/>
            <a:ext cx="1368151" cy="1203462"/>
          </a:xfrm>
          <a:prstGeom prst="rect">
            <a:avLst/>
          </a:prstGeom>
          <a:noFill/>
        </p:spPr>
      </p:pic>
    </p:spTree>
    <p:extLst>
      <p:ext uri="{BB962C8B-B14F-4D97-AF65-F5344CB8AC3E}">
        <p14:creationId xmlns:p14="http://schemas.microsoft.com/office/powerpoint/2010/main" val="1823985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pic>
        <p:nvPicPr>
          <p:cNvPr id="16" name="Picture 15"/>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640" y="255453"/>
            <a:ext cx="1368151" cy="1203462"/>
          </a:xfrm>
          <a:prstGeom prst="rect">
            <a:avLst/>
          </a:prstGeom>
          <a:noFill/>
        </p:spPr>
      </p:pic>
    </p:spTree>
    <p:extLst>
      <p:ext uri="{BB962C8B-B14F-4D97-AF65-F5344CB8AC3E}">
        <p14:creationId xmlns:p14="http://schemas.microsoft.com/office/powerpoint/2010/main" val="33276179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3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pic>
        <p:nvPicPr>
          <p:cNvPr id="16" name="Picture 15"/>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640" y="255453"/>
            <a:ext cx="1368151" cy="1203462"/>
          </a:xfrm>
          <a:prstGeom prst="rect">
            <a:avLst/>
          </a:prstGeom>
          <a:noFill/>
        </p:spPr>
      </p:pic>
    </p:spTree>
    <p:extLst>
      <p:ext uri="{BB962C8B-B14F-4D97-AF65-F5344CB8AC3E}">
        <p14:creationId xmlns:p14="http://schemas.microsoft.com/office/powerpoint/2010/main" val="1009620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15466629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4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pic>
        <p:nvPicPr>
          <p:cNvPr id="16" name="Picture 15"/>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640" y="255453"/>
            <a:ext cx="1368151" cy="1203462"/>
          </a:xfrm>
          <a:prstGeom prst="rect">
            <a:avLst/>
          </a:prstGeom>
          <a:noFill/>
        </p:spPr>
      </p:pic>
    </p:spTree>
    <p:extLst>
      <p:ext uri="{BB962C8B-B14F-4D97-AF65-F5344CB8AC3E}">
        <p14:creationId xmlns:p14="http://schemas.microsoft.com/office/powerpoint/2010/main" val="28040408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5_Title Slide">
    <p:spTree>
      <p:nvGrpSpPr>
        <p:cNvPr id="1" name=""/>
        <p:cNvGrpSpPr/>
        <p:nvPr/>
      </p:nvGrpSpPr>
      <p:grpSpPr>
        <a:xfrm>
          <a:off x="0" y="0"/>
          <a:ext cx="0" cy="0"/>
          <a:chOff x="0" y="0"/>
          <a:chExt cx="0" cy="0"/>
        </a:xfrm>
      </p:grpSpPr>
      <p:sp>
        <p:nvSpPr>
          <p:cNvPr id="21" name="Rectangle 20"/>
          <p:cNvSpPr/>
          <p:nvPr/>
        </p:nvSpPr>
        <p:spPr>
          <a:xfrm>
            <a:off x="1628801" y="196735"/>
            <a:ext cx="4896544" cy="126218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685800" y="1619672"/>
            <a:ext cx="5839544" cy="7128792"/>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188640" y="1619672"/>
            <a:ext cx="171450" cy="7128792"/>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Title 7"/>
          <p:cNvSpPr txBox="1">
            <a:spLocks/>
          </p:cNvSpPr>
          <p:nvPr userDrawn="1"/>
        </p:nvSpPr>
        <p:spPr>
          <a:xfrm>
            <a:off x="1628801" y="269688"/>
            <a:ext cx="4896544" cy="542203"/>
          </a:xfrm>
          <a:prstGeom prst="rect">
            <a:avLst/>
          </a:prstGeom>
        </p:spPr>
        <p:txBody>
          <a:bodyPr vert="horz" anchor="t" anchorCtr="0">
            <a:normAutofit fontScale="92500" lnSpcReduction="10000"/>
          </a:bodyPr>
          <a:lstStyle>
            <a:lvl1pPr algn="r" rtl="0" eaLnBrk="1" latinLnBrk="0" hangingPunct="1">
              <a:spcBef>
                <a:spcPct val="0"/>
              </a:spcBef>
              <a:buNone/>
              <a:defRPr kumimoji="0" sz="3200" kern="1200">
                <a:solidFill>
                  <a:schemeClr val="tx1"/>
                </a:solidFill>
                <a:latin typeface="+mj-lt"/>
                <a:ea typeface="+mj-ea"/>
                <a:cs typeface="+mj-cs"/>
              </a:defRPr>
            </a:lvl1pPr>
          </a:lstStyle>
          <a:p>
            <a:pPr algn="ctr"/>
            <a:r>
              <a:rPr lang="en-US" dirty="0"/>
              <a:t>Key</a:t>
            </a:r>
            <a:r>
              <a:rPr lang="en-US" baseline="0" dirty="0"/>
              <a:t> Instant Recall Facts</a:t>
            </a:r>
            <a:endParaRPr lang="en-US" dirty="0"/>
          </a:p>
        </p:txBody>
      </p:sp>
      <p:sp>
        <p:nvSpPr>
          <p:cNvPr id="5" name="Text Placeholder 4"/>
          <p:cNvSpPr>
            <a:spLocks noGrp="1"/>
          </p:cNvSpPr>
          <p:nvPr>
            <p:ph type="body" sz="quarter" idx="10"/>
          </p:nvPr>
        </p:nvSpPr>
        <p:spPr>
          <a:xfrm>
            <a:off x="1628775" y="827089"/>
            <a:ext cx="4895850" cy="631825"/>
          </a:xfrm>
        </p:spPr>
        <p:txBody>
          <a:bodyPr/>
          <a:lstStyle>
            <a:lvl1pPr marL="0" indent="0" algn="ctr">
              <a:buNone/>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p:txBody>
      </p:sp>
      <p:sp>
        <p:nvSpPr>
          <p:cNvPr id="7" name="Text Placeholder 6"/>
          <p:cNvSpPr>
            <a:spLocks noGrp="1"/>
          </p:cNvSpPr>
          <p:nvPr>
            <p:ph type="body" sz="quarter" idx="11"/>
          </p:nvPr>
        </p:nvSpPr>
        <p:spPr>
          <a:xfrm>
            <a:off x="685801" y="1619251"/>
            <a:ext cx="5838825" cy="504479"/>
          </a:xfrm>
        </p:spPr>
        <p:txBody>
          <a:bodyPr>
            <a:normAutofit/>
          </a:bodyPr>
          <a:lstStyle>
            <a:lvl1pPr marL="0" indent="0" algn="ctr">
              <a:buNone/>
              <a:defRPr sz="1600" b="1">
                <a:latin typeface="Calibri" panose="020F0502020204030204" pitchFamily="34" charset="0"/>
              </a:defRPr>
            </a:lvl1pPr>
          </a:lstStyle>
          <a:p>
            <a:pPr lvl="0"/>
            <a:r>
              <a:rPr lang="en-US" dirty="0"/>
              <a:t>Click to edit Master text styles</a:t>
            </a:r>
          </a:p>
        </p:txBody>
      </p:sp>
      <p:sp>
        <p:nvSpPr>
          <p:cNvPr id="11" name="Text Placeholder 10"/>
          <p:cNvSpPr>
            <a:spLocks noGrp="1"/>
          </p:cNvSpPr>
          <p:nvPr>
            <p:ph type="body" sz="quarter" idx="12"/>
          </p:nvPr>
        </p:nvSpPr>
        <p:spPr>
          <a:xfrm>
            <a:off x="686519" y="5724128"/>
            <a:ext cx="5838825" cy="3024336"/>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12" name="TextBox 11"/>
          <p:cNvSpPr txBox="1"/>
          <p:nvPr userDrawn="1"/>
        </p:nvSpPr>
        <p:spPr>
          <a:xfrm>
            <a:off x="694929" y="2054424"/>
            <a:ext cx="5839544"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By the end of this half term, children should know the following facts. The aim is for them to recall these facts </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instantly</a:t>
            </a:r>
            <a:r>
              <a:rPr kumimoji="0" lang="en-GB" altLang="en-US" sz="12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GB" altLang="en-US" sz="1200" b="0" i="0" u="none" strike="noStrike" cap="none" normalizeH="0" baseline="0" dirty="0">
              <a:ln>
                <a:noFill/>
              </a:ln>
              <a:solidFill>
                <a:schemeClr val="tx1"/>
              </a:solidFill>
              <a:effectLst/>
              <a:latin typeface="Calibri" panose="020F0502020204030204" pitchFamily="34" charset="0"/>
              <a:cs typeface="Arial" pitchFamily="34" charset="0"/>
            </a:endParaRPr>
          </a:p>
          <a:p>
            <a:endParaRPr lang="en-GB" dirty="0"/>
          </a:p>
        </p:txBody>
      </p:sp>
      <p:sp>
        <p:nvSpPr>
          <p:cNvPr id="15" name="Content Placeholder 14"/>
          <p:cNvSpPr>
            <a:spLocks noGrp="1"/>
          </p:cNvSpPr>
          <p:nvPr>
            <p:ph sz="quarter" idx="13"/>
          </p:nvPr>
        </p:nvSpPr>
        <p:spPr>
          <a:xfrm>
            <a:off x="719336" y="2555776"/>
            <a:ext cx="3390900" cy="2224088"/>
          </a:xfrm>
        </p:spPr>
        <p:txBody>
          <a:bodyPr/>
          <a:lstStyle>
            <a:lvl1pPr>
              <a:defRPr>
                <a:latin typeface="Calibri" panose="020F0502020204030204" pitchFamily="34" charset="0"/>
              </a:defRPr>
            </a:lvl1pPr>
            <a:lvl2pPr>
              <a:defRPr>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22"/>
          <p:cNvSpPr>
            <a:spLocks noGrp="1"/>
          </p:cNvSpPr>
          <p:nvPr>
            <p:ph type="body" sz="quarter" idx="14"/>
          </p:nvPr>
        </p:nvSpPr>
        <p:spPr>
          <a:xfrm>
            <a:off x="4288334" y="2987824"/>
            <a:ext cx="2020987" cy="1368152"/>
          </a:xfrm>
          <a:solidFill>
            <a:schemeClr val="bg1">
              <a:lumMod val="85000"/>
            </a:schemeClr>
          </a:solidFill>
          <a:ln cap="rnd"/>
        </p:spPr>
        <p:style>
          <a:lnRef idx="2">
            <a:schemeClr val="accent1"/>
          </a:lnRef>
          <a:fillRef idx="1">
            <a:schemeClr val="lt1"/>
          </a:fillRef>
          <a:effectRef idx="0">
            <a:schemeClr val="accent1"/>
          </a:effectRef>
          <a:fontRef idx="none"/>
        </p:style>
        <p:txBody>
          <a:bodyPr/>
          <a:lstStyle>
            <a:lvl1pPr marL="0" indent="0" algn="ctr">
              <a:buNone/>
              <a:defRPr sz="1200" b="1" u="sng">
                <a:latin typeface="Calibri" panose="020F0502020204030204" pitchFamily="34" charset="0"/>
              </a:defRPr>
            </a:lvl1pPr>
            <a:lvl2pPr marL="274320" indent="0" algn="l">
              <a:buNone/>
              <a:defRPr sz="1200">
                <a:latin typeface="Calibri" panose="020F0502020204030204" pitchFamily="34" charset="0"/>
              </a:defRPr>
            </a:lvl2pPr>
            <a:lvl3pPr>
              <a:defRPr>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p:txBody>
      </p:sp>
      <p:sp>
        <p:nvSpPr>
          <p:cNvPr id="34" name="Text Placeholder 10"/>
          <p:cNvSpPr>
            <a:spLocks noGrp="1"/>
          </p:cNvSpPr>
          <p:nvPr>
            <p:ph type="body" sz="quarter" idx="15"/>
          </p:nvPr>
        </p:nvSpPr>
        <p:spPr>
          <a:xfrm>
            <a:off x="685801" y="4932041"/>
            <a:ext cx="5838825" cy="614164"/>
          </a:xfrm>
        </p:spPr>
        <p:txBody>
          <a:bodyPr/>
          <a:lstStyle>
            <a:lvl1pPr marL="0" indent="0">
              <a:buNone/>
              <a:defRPr sz="1200">
                <a:latin typeface="Calibri" panose="020F0502020204030204" pitchFamily="34" charset="0"/>
              </a:defRPr>
            </a:lvl1pPr>
            <a:lvl2pPr marL="274320" indent="0">
              <a:buNone/>
              <a:defRPr sz="1050">
                <a:latin typeface="Calibri" panose="020F0502020204030204" pitchFamily="34" charset="0"/>
              </a:defRPr>
            </a:lvl2pPr>
            <a:lvl3pPr>
              <a:defRPr sz="105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p:txBody>
      </p:sp>
      <p:pic>
        <p:nvPicPr>
          <p:cNvPr id="16" name="Picture 15"/>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640" y="255453"/>
            <a:ext cx="1368151" cy="1203462"/>
          </a:xfrm>
          <a:prstGeom prst="rect">
            <a:avLst/>
          </a:prstGeom>
          <a:noFill/>
        </p:spPr>
      </p:pic>
    </p:spTree>
    <p:extLst>
      <p:ext uri="{BB962C8B-B14F-4D97-AF65-F5344CB8AC3E}">
        <p14:creationId xmlns:p14="http://schemas.microsoft.com/office/powerpoint/2010/main" val="2152065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199" y="3601158"/>
            <a:ext cx="4760786" cy="2435441"/>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457199" y="6036597"/>
            <a:ext cx="4760786" cy="11472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2690606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12800"/>
            <a:ext cx="4760786" cy="176106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2880785"/>
            <a:ext cx="2316082" cy="51743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901903" y="2880787"/>
            <a:ext cx="2316083" cy="5174364"/>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78716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812800"/>
            <a:ext cx="4760785" cy="1761067"/>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199" y="2881311"/>
            <a:ext cx="2318004" cy="768349"/>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199" y="3649662"/>
            <a:ext cx="2318004" cy="440548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899980" y="2881311"/>
            <a:ext cx="2318004" cy="768349"/>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2899980" y="3649662"/>
            <a:ext cx="2318004" cy="440548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4192751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199" y="812800"/>
            <a:ext cx="4760786" cy="1761067"/>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3358951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117906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199" y="1998139"/>
            <a:ext cx="2092637" cy="1704621"/>
          </a:xfrm>
        </p:spPr>
        <p:txBody>
          <a:bodyPr anchor="b">
            <a:normAutofit/>
          </a:bodyPr>
          <a:lstStyle>
            <a:lvl1pPr>
              <a:defRPr sz="1500"/>
            </a:lvl1pPr>
          </a:lstStyle>
          <a:p>
            <a:r>
              <a:rPr lang="en-US"/>
              <a:t>Click to edit Master title style</a:t>
            </a:r>
            <a:endParaRPr lang="en-US" dirty="0"/>
          </a:p>
        </p:txBody>
      </p:sp>
      <p:sp>
        <p:nvSpPr>
          <p:cNvPr id="3" name="Content Placeholder 2"/>
          <p:cNvSpPr>
            <a:spLocks noGrp="1"/>
          </p:cNvSpPr>
          <p:nvPr>
            <p:ph idx="1"/>
          </p:nvPr>
        </p:nvSpPr>
        <p:spPr>
          <a:xfrm>
            <a:off x="2678456" y="686567"/>
            <a:ext cx="2539528" cy="736858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199" y="3702759"/>
            <a:ext cx="2092637" cy="3445932"/>
          </a:xfrm>
        </p:spPr>
        <p:txBody>
          <a:bodyPr>
            <a:normAutofit/>
          </a:bodyPr>
          <a:lstStyle>
            <a:lvl1pPr marL="0" indent="0">
              <a:buNone/>
              <a:defRPr sz="105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3124792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199" y="6400800"/>
            <a:ext cx="4760786" cy="755651"/>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199" y="812800"/>
            <a:ext cx="4760786" cy="5127624"/>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457199" y="7156451"/>
            <a:ext cx="4760786" cy="898699"/>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BA934D29-56AD-4E9C-96DE-62FBA6B8D7B3}" type="datetimeFigureOut">
              <a:rPr lang="en-GB" smtClean="0"/>
              <a:t>03/01/2023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E5DB1074-21D6-4ADA-8D77-D7292AA4D2E3}" type="slidenum">
              <a:rPr lang="en-GB" smtClean="0"/>
              <a:t>‹#›</a:t>
            </a:fld>
            <a:endParaRPr lang="en-GB" dirty="0"/>
          </a:p>
        </p:txBody>
      </p:sp>
    </p:spTree>
    <p:extLst>
      <p:ext uri="{BB962C8B-B14F-4D97-AF65-F5344CB8AC3E}">
        <p14:creationId xmlns:p14="http://schemas.microsoft.com/office/powerpoint/2010/main" val="3312535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6350" y="-11290"/>
            <a:ext cx="6877354" cy="9166580"/>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457200" y="812800"/>
            <a:ext cx="4760785" cy="1761067"/>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457199" y="2880787"/>
            <a:ext cx="4760786" cy="517436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053944" y="8055152"/>
            <a:ext cx="513099"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BA934D29-56AD-4E9C-96DE-62FBA6B8D7B3}" type="datetimeFigureOut">
              <a:rPr lang="en-GB" smtClean="0"/>
              <a:t>03/01/2023</a:t>
            </a:fld>
            <a:endParaRPr lang="en-GB" dirty="0"/>
          </a:p>
        </p:txBody>
      </p:sp>
      <p:sp>
        <p:nvSpPr>
          <p:cNvPr id="5" name="Footer Placeholder 4"/>
          <p:cNvSpPr>
            <a:spLocks noGrp="1"/>
          </p:cNvSpPr>
          <p:nvPr>
            <p:ph type="ftr" sz="quarter" idx="3"/>
          </p:nvPr>
        </p:nvSpPr>
        <p:spPr>
          <a:xfrm>
            <a:off x="457200" y="8055152"/>
            <a:ext cx="3467230" cy="48683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833507" y="8055152"/>
            <a:ext cx="384479" cy="486833"/>
          </a:xfrm>
          <a:prstGeom prst="rect">
            <a:avLst/>
          </a:prstGeom>
        </p:spPr>
        <p:txBody>
          <a:bodyPr vert="horz" lIns="91440" tIns="45720" rIns="91440" bIns="45720" rtlCol="0" anchor="ctr"/>
          <a:lstStyle>
            <a:lvl1pPr algn="r">
              <a:defRPr sz="675">
                <a:solidFill>
                  <a:schemeClr val="accent1"/>
                </a:solidFill>
              </a:defRPr>
            </a:lvl1pPr>
          </a:lstStyle>
          <a:p>
            <a:fld id="{E5DB1074-21D6-4ADA-8D77-D7292AA4D2E3}" type="slidenum">
              <a:rPr lang="en-GB" smtClean="0"/>
              <a:t>‹#›</a:t>
            </a:fld>
            <a:endParaRPr lang="en-GB" dirty="0"/>
          </a:p>
        </p:txBody>
      </p:sp>
    </p:spTree>
    <p:extLst>
      <p:ext uri="{BB962C8B-B14F-4D97-AF65-F5344CB8AC3E}">
        <p14:creationId xmlns:p14="http://schemas.microsoft.com/office/powerpoint/2010/main" val="2991676073"/>
      </p:ext>
    </p:extLst>
  </p:cSld>
  <p:clrMap bg1="lt1" tx1="dk1" bg2="lt2" tx2="dk2" accent1="accent1" accent2="accent2" accent3="accent3" accent4="accent4" accent5="accent5" accent6="accent6" hlink="hlink" folHlink="folHlink"/>
  <p:sldLayoutIdLst>
    <p:sldLayoutId id="2147484088" r:id="rId1"/>
    <p:sldLayoutId id="2147484089" r:id="rId2"/>
    <p:sldLayoutId id="2147484090" r:id="rId3"/>
    <p:sldLayoutId id="2147484091" r:id="rId4"/>
    <p:sldLayoutId id="2147484092" r:id="rId5"/>
    <p:sldLayoutId id="2147484093" r:id="rId6"/>
    <p:sldLayoutId id="2147484094" r:id="rId7"/>
    <p:sldLayoutId id="2147484095" r:id="rId8"/>
    <p:sldLayoutId id="2147484096" r:id="rId9"/>
    <p:sldLayoutId id="2147484097" r:id="rId10"/>
    <p:sldLayoutId id="2147484098" r:id="rId11"/>
    <p:sldLayoutId id="2147484099" r:id="rId12"/>
    <p:sldLayoutId id="2147484100" r:id="rId13"/>
    <p:sldLayoutId id="2147484101" r:id="rId14"/>
    <p:sldLayoutId id="2147484102" r:id="rId15"/>
    <p:sldLayoutId id="2147484103" r:id="rId16"/>
    <p:sldLayoutId id="2147484104" r:id="rId17"/>
    <p:sldLayoutId id="2147484105" r:id="rId18"/>
    <p:sldLayoutId id="2147484106" r:id="rId19"/>
    <p:sldLayoutId id="2147484107" r:id="rId20"/>
    <p:sldLayoutId id="2147484108" r:id="rId21"/>
  </p:sldLayoutIdLst>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topmarks.co.uk/ordering-and-sequencing/caterpillar-ordering" TargetMode="External"/><Relationship Id="rId2" Type="http://schemas.openxmlformats.org/officeDocument/2006/relationships/notesSlide" Target="../notesSlides/notesSlide1.xml"/><Relationship Id="rId1" Type="http://schemas.openxmlformats.org/officeDocument/2006/relationships/slideLayout" Target="../slideLayouts/slideLayout1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hyperlink" Target="http://www.conkermaths.com/" TargetMode="External"/><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conkermaths.com/" TargetMode="Externa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conkermaths.com/" TargetMode="Externa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D33CAC35-D969-4E20-8A51-5A83D9F9BC72}"/>
              </a:ext>
            </a:extLst>
          </p:cNvPr>
          <p:cNvSpPr txBox="1"/>
          <p:nvPr/>
        </p:nvSpPr>
        <p:spPr>
          <a:xfrm>
            <a:off x="368660" y="467544"/>
            <a:ext cx="6120680" cy="7776864"/>
          </a:xfrm>
          <a:prstGeom prst="rect">
            <a:avLst/>
          </a:prstGeom>
          <a:solidFill>
            <a:srgbClr val="92D050"/>
          </a:solidFill>
        </p:spPr>
        <p:txBody>
          <a:bodyPr wrap="square" rtlCol="0">
            <a:spAutoFit/>
          </a:bodyPr>
          <a:lstStyle/>
          <a:p>
            <a:endParaRPr lang="en-GB" dirty="0"/>
          </a:p>
        </p:txBody>
      </p:sp>
      <p:sp>
        <p:nvSpPr>
          <p:cNvPr id="7" name="TextBox 6">
            <a:extLst>
              <a:ext uri="{FF2B5EF4-FFF2-40B4-BE49-F238E27FC236}">
                <a16:creationId xmlns:a16="http://schemas.microsoft.com/office/drawing/2014/main" xmlns="" id="{6BCB9206-FA08-413F-B9CA-CE6F84AEB109}"/>
              </a:ext>
            </a:extLst>
          </p:cNvPr>
          <p:cNvSpPr txBox="1"/>
          <p:nvPr/>
        </p:nvSpPr>
        <p:spPr>
          <a:xfrm>
            <a:off x="980728" y="4067944"/>
            <a:ext cx="4968552" cy="369332"/>
          </a:xfrm>
          <a:prstGeom prst="rect">
            <a:avLst/>
          </a:prstGeom>
          <a:noFill/>
        </p:spPr>
        <p:txBody>
          <a:bodyPr wrap="square" rtlCol="0">
            <a:spAutoFit/>
          </a:bodyPr>
          <a:lstStyle/>
          <a:p>
            <a:r>
              <a:rPr lang="en-GB"/>
              <a:t> </a:t>
            </a:r>
            <a:endParaRPr lang="en-GB" dirty="0"/>
          </a:p>
        </p:txBody>
      </p:sp>
      <p:sp>
        <p:nvSpPr>
          <p:cNvPr id="8" name="TextBox 7">
            <a:extLst>
              <a:ext uri="{FF2B5EF4-FFF2-40B4-BE49-F238E27FC236}">
                <a16:creationId xmlns:a16="http://schemas.microsoft.com/office/drawing/2014/main" xmlns="" id="{495E2A05-53CB-4C78-8BA6-EE5C1E146368}"/>
              </a:ext>
            </a:extLst>
          </p:cNvPr>
          <p:cNvSpPr txBox="1"/>
          <p:nvPr/>
        </p:nvSpPr>
        <p:spPr>
          <a:xfrm>
            <a:off x="1052736" y="3995936"/>
            <a:ext cx="4824536" cy="3139321"/>
          </a:xfrm>
          <a:prstGeom prst="rect">
            <a:avLst/>
          </a:prstGeom>
          <a:noFill/>
        </p:spPr>
        <p:txBody>
          <a:bodyPr wrap="square" rtlCol="0">
            <a:spAutoFit/>
          </a:bodyPr>
          <a:lstStyle/>
          <a:p>
            <a:pPr algn="ctr"/>
            <a:r>
              <a:rPr lang="en-US" dirty="0">
                <a:latin typeface="Comic Sans MS" panose="030F0702030302020204" pitchFamily="66" charset="0"/>
              </a:rPr>
              <a:t>To help develop children’s fluency in mathematics, we ask them to learn Key Instant Recall Facts each half term.  We expect children to </a:t>
            </a:r>
            <a:r>
              <a:rPr lang="en-US" dirty="0" err="1">
                <a:latin typeface="Comic Sans MS" panose="030F0702030302020204" pitchFamily="66" charset="0"/>
              </a:rPr>
              <a:t>practise</a:t>
            </a:r>
            <a:r>
              <a:rPr lang="en-US" dirty="0">
                <a:latin typeface="Comic Sans MS" panose="030F0702030302020204" pitchFamily="66" charset="0"/>
              </a:rPr>
              <a:t> their KIRFs at least 3 times a week. </a:t>
            </a:r>
          </a:p>
          <a:p>
            <a:pPr algn="ctr"/>
            <a:endParaRPr lang="en-US" dirty="0">
              <a:latin typeface="Comic Sans MS" panose="030F0702030302020204" pitchFamily="66" charset="0"/>
            </a:endParaRPr>
          </a:p>
          <a:p>
            <a:pPr algn="ctr"/>
            <a:r>
              <a:rPr lang="en-US" dirty="0">
                <a:latin typeface="Comic Sans MS" panose="030F0702030302020204" pitchFamily="66" charset="0"/>
              </a:rPr>
              <a:t>We have created these lists of KIRFs to align with the new curriculum.  They are intended to be challenging and it is intended that children will be taught the necessary </a:t>
            </a:r>
            <a:r>
              <a:rPr lang="en-US" dirty="0" err="1">
                <a:latin typeface="Comic Sans MS" panose="030F0702030302020204" pitchFamily="66" charset="0"/>
              </a:rPr>
              <a:t>maths</a:t>
            </a:r>
            <a:r>
              <a:rPr lang="en-US" dirty="0">
                <a:latin typeface="Comic Sans MS" panose="030F0702030302020204" pitchFamily="66" charset="0"/>
              </a:rPr>
              <a:t> in lessons beforehand</a:t>
            </a:r>
            <a:r>
              <a:rPr lang="en-US" dirty="0"/>
              <a:t>.</a:t>
            </a:r>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20888" y="899592"/>
            <a:ext cx="2160240" cy="2219245"/>
          </a:xfrm>
          <a:prstGeom prst="rect">
            <a:avLst/>
          </a:prstGeom>
        </p:spPr>
      </p:pic>
    </p:spTree>
    <p:extLst>
      <p:ext uri="{BB962C8B-B14F-4D97-AF65-F5344CB8AC3E}">
        <p14:creationId xmlns:p14="http://schemas.microsoft.com/office/powerpoint/2010/main" val="4060059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1 – Autumn </a:t>
            </a:r>
            <a:r>
              <a:rPr lang="en-GB" dirty="0" smtClean="0"/>
              <a:t>1</a:t>
            </a:r>
            <a:endParaRPr lang="en-GB" dirty="0"/>
          </a:p>
        </p:txBody>
      </p:sp>
      <p:sp>
        <p:nvSpPr>
          <p:cNvPr id="3" name="Text Placeholder 2"/>
          <p:cNvSpPr>
            <a:spLocks noGrp="1"/>
          </p:cNvSpPr>
          <p:nvPr>
            <p:ph type="body" sz="quarter" idx="11"/>
          </p:nvPr>
        </p:nvSpPr>
        <p:spPr/>
        <p:txBody>
          <a:bodyPr/>
          <a:lstStyle/>
          <a:p>
            <a:r>
              <a:rPr lang="en-GB" dirty="0"/>
              <a:t>I know </a:t>
            </a:r>
            <a:r>
              <a:rPr lang="en-GB" dirty="0" smtClean="0"/>
              <a:t>one more and one less than numbers to 10.</a:t>
            </a:r>
            <a:endParaRPr lang="en-GB" dirty="0"/>
          </a:p>
        </p:txBody>
      </p:sp>
      <p:sp>
        <p:nvSpPr>
          <p:cNvPr id="4" name="Text Placeholder 3"/>
          <p:cNvSpPr>
            <a:spLocks noGrp="1"/>
          </p:cNvSpPr>
          <p:nvPr>
            <p:ph type="body" sz="quarter" idx="12"/>
          </p:nvPr>
        </p:nvSpPr>
        <p:spPr>
          <a:xfrm>
            <a:off x="685801" y="5546205"/>
            <a:ext cx="5838825" cy="3024336"/>
          </a:xfrm>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Use practical resources</a:t>
            </a:r>
            <a:r>
              <a:rPr lang="en-GB" altLang="en-US" dirty="0">
                <a:cs typeface="Times New Roman" pitchFamily="18" charset="0"/>
              </a:rPr>
              <a:t> – Your child has one potato on their plate and you give them </a:t>
            </a:r>
            <a:r>
              <a:rPr lang="en-GB" altLang="en-US" dirty="0" smtClean="0">
                <a:cs typeface="Times New Roman" pitchFamily="18" charset="0"/>
              </a:rPr>
              <a:t>one more</a:t>
            </a:r>
            <a:r>
              <a:rPr lang="en-GB" altLang="en-US" dirty="0">
                <a:cs typeface="Times New Roman" pitchFamily="18" charset="0"/>
              </a:rPr>
              <a:t>. Can they predict how many they will have now</a:t>
            </a:r>
            <a:r>
              <a:rPr lang="en-GB" altLang="en-US" dirty="0" smtClean="0">
                <a:cs typeface="Times New Roman" pitchFamily="18" charset="0"/>
              </a:rPr>
              <a:t>? </a:t>
            </a:r>
            <a:endParaRPr lang="en-GB" altLang="en-US" dirty="0">
              <a:cs typeface="Times New Roman" pitchFamily="18" charset="0"/>
            </a:endParaRP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smtClean="0">
                <a:cs typeface="Times New Roman" pitchFamily="18" charset="0"/>
              </a:rPr>
              <a:t>Comparing amounts - </a:t>
            </a:r>
            <a:r>
              <a:rPr lang="en-GB" altLang="en-US" dirty="0" smtClean="0">
                <a:cs typeface="Times New Roman" pitchFamily="18" charset="0"/>
              </a:rPr>
              <a:t>Making more or less than a given amount – using pictorial cards and objects (these could be found around the home).</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Play games</a:t>
            </a:r>
            <a:r>
              <a:rPr lang="en-GB" altLang="en-US" dirty="0">
                <a:cs typeface="Times New Roman" pitchFamily="18" charset="0"/>
              </a:rPr>
              <a:t> – </a:t>
            </a:r>
            <a:r>
              <a:rPr lang="en-GB" altLang="en-US" dirty="0" smtClean="0">
                <a:cs typeface="Times New Roman" pitchFamily="18" charset="0"/>
              </a:rPr>
              <a:t>You can play caterpillar ordering on </a:t>
            </a:r>
            <a:r>
              <a:rPr lang="en-US" dirty="0">
                <a:hlinkClick r:id="rId3"/>
              </a:rPr>
              <a:t>Caterpillar Ordering - An Ordering and Sequencing Game (topmarks.co.uk</a:t>
            </a:r>
            <a:r>
              <a:rPr lang="en-US" dirty="0" smtClean="0">
                <a:hlinkClick r:id="rId3"/>
              </a:rPr>
              <a:t>)</a:t>
            </a:r>
            <a:r>
              <a:rPr lang="en-US" dirty="0" smtClean="0"/>
              <a:t>.</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sp>
        <p:nvSpPr>
          <p:cNvPr id="6" name="Text Placeholder 5"/>
          <p:cNvSpPr>
            <a:spLocks noGrp="1"/>
          </p:cNvSpPr>
          <p:nvPr>
            <p:ph type="body" sz="quarter" idx="14"/>
          </p:nvPr>
        </p:nvSpPr>
        <p:spPr/>
        <p:txBody>
          <a:bodyPr>
            <a:normAutofit fontScale="85000" lnSpcReduction="20000"/>
          </a:bodyPr>
          <a:lstStyle/>
          <a:p>
            <a:r>
              <a:rPr lang="en-GB" dirty="0"/>
              <a:t>Key Vocabulary</a:t>
            </a:r>
          </a:p>
          <a:p>
            <a:pPr algn="l"/>
            <a:r>
              <a:rPr lang="en-GB" b="0" u="none" dirty="0" smtClean="0"/>
              <a:t>More than    &gt;</a:t>
            </a:r>
          </a:p>
          <a:p>
            <a:pPr algn="l"/>
            <a:r>
              <a:rPr lang="en-GB" b="0" u="none" dirty="0" smtClean="0"/>
              <a:t>Less than    &lt;</a:t>
            </a:r>
          </a:p>
          <a:p>
            <a:pPr algn="l"/>
            <a:r>
              <a:rPr lang="en-GB" b="0" u="none" dirty="0" smtClean="0"/>
              <a:t>Greater than </a:t>
            </a:r>
          </a:p>
          <a:p>
            <a:pPr algn="l"/>
            <a:r>
              <a:rPr lang="en-GB" b="0" u="none" dirty="0" smtClean="0"/>
              <a:t>Smaller than </a:t>
            </a:r>
          </a:p>
          <a:p>
            <a:pPr algn="l"/>
            <a:r>
              <a:rPr lang="en-GB" b="0" u="none" dirty="0" smtClean="0"/>
              <a:t>Equal to =</a:t>
            </a:r>
            <a:endParaRPr lang="en-GB" b="0"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a:t>
            </a:r>
            <a:r>
              <a:rPr lang="en-GB" altLang="en-US" dirty="0" smtClean="0">
                <a:ea typeface="Calibri" pitchFamily="34" charset="0"/>
                <a:cs typeface="Times New Roman" pitchFamily="18" charset="0"/>
              </a:rPr>
              <a:t>One more than ___ is 4</a:t>
            </a:r>
            <a:endParaRPr lang="en-GB" altLang="en-US" dirty="0">
              <a:ea typeface="Calibri" pitchFamily="34" charset="0"/>
              <a:cs typeface="Times New Roman" pitchFamily="18" charset="0"/>
            </a:endParaRPr>
          </a:p>
          <a:p>
            <a:endParaRPr lang="en-GB" dirty="0"/>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8640" y="87264"/>
            <a:ext cx="1368152" cy="1405522"/>
          </a:xfrm>
          <a:prstGeom prst="rect">
            <a:avLst/>
          </a:prstGeom>
        </p:spPr>
      </p:pic>
      <p:sp>
        <p:nvSpPr>
          <p:cNvPr id="5" name="Content Placeholder 4"/>
          <p:cNvSpPr>
            <a:spLocks noGrp="1"/>
          </p:cNvSpPr>
          <p:nvPr>
            <p:ph sz="quarter" idx="13"/>
          </p:nvPr>
        </p:nvSpPr>
        <p:spPr/>
        <p:txBody>
          <a:bodyPr/>
          <a:lstStyle/>
          <a:p>
            <a:r>
              <a:rPr lang="en-GB" dirty="0" smtClean="0"/>
              <a:t>One more than 1 is 2</a:t>
            </a:r>
          </a:p>
          <a:p>
            <a:r>
              <a:rPr lang="en-GB" dirty="0" smtClean="0"/>
              <a:t>One less than 1 is 0</a:t>
            </a:r>
          </a:p>
          <a:p>
            <a:r>
              <a:rPr lang="en-GB" dirty="0" smtClean="0"/>
              <a:t>One more than 2 is 3</a:t>
            </a:r>
          </a:p>
          <a:p>
            <a:r>
              <a:rPr lang="en-GB" dirty="0" smtClean="0"/>
              <a:t>One less than 2 is 1</a:t>
            </a:r>
          </a:p>
          <a:p>
            <a:r>
              <a:rPr lang="en-GB" dirty="0" smtClean="0"/>
              <a:t>One more than 3 is 4</a:t>
            </a:r>
          </a:p>
          <a:p>
            <a:r>
              <a:rPr lang="en-GB" dirty="0" smtClean="0"/>
              <a:t>One less than 3 is 2</a:t>
            </a:r>
          </a:p>
          <a:p>
            <a:pPr marL="0" indent="0">
              <a:buNone/>
            </a:pPr>
            <a:r>
              <a:rPr lang="en-GB" dirty="0" smtClean="0"/>
              <a:t>Continued up to 10</a:t>
            </a:r>
            <a:endParaRPr lang="en-GB" dirty="0"/>
          </a:p>
        </p:txBody>
      </p:sp>
    </p:spTree>
    <p:extLst>
      <p:ext uri="{BB962C8B-B14F-4D97-AF65-F5344CB8AC3E}">
        <p14:creationId xmlns:p14="http://schemas.microsoft.com/office/powerpoint/2010/main" val="3576713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1 – Autumn 2 </a:t>
            </a:r>
          </a:p>
        </p:txBody>
      </p:sp>
      <p:sp>
        <p:nvSpPr>
          <p:cNvPr id="3" name="Text Placeholder 2"/>
          <p:cNvSpPr>
            <a:spLocks noGrp="1"/>
          </p:cNvSpPr>
          <p:nvPr>
            <p:ph type="body" sz="quarter" idx="11"/>
          </p:nvPr>
        </p:nvSpPr>
        <p:spPr/>
        <p:txBody>
          <a:bodyPr/>
          <a:lstStyle/>
          <a:p>
            <a:r>
              <a:rPr lang="en-GB" dirty="0"/>
              <a:t>I know number bonds for each number to 6.</a:t>
            </a:r>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Use practical resources</a:t>
            </a:r>
            <a:r>
              <a:rPr lang="en-GB" altLang="en-US" dirty="0">
                <a:cs typeface="Times New Roman" pitchFamily="18" charset="0"/>
              </a:rPr>
              <a:t> – Your child has one potato on their plate and you give them three more. Can they predict how many they will have now?</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Make a poster</a:t>
            </a:r>
            <a:r>
              <a:rPr lang="en-GB" altLang="en-US" dirty="0">
                <a:cs typeface="Times New Roman" pitchFamily="18" charset="0"/>
              </a:rPr>
              <a:t> – We use </a:t>
            </a:r>
            <a:r>
              <a:rPr lang="en-GB" altLang="en-US" dirty="0" err="1">
                <a:cs typeface="Times New Roman" pitchFamily="18" charset="0"/>
              </a:rPr>
              <a:t>Numicon</a:t>
            </a:r>
            <a:r>
              <a:rPr lang="en-GB" altLang="en-US" dirty="0">
                <a:cs typeface="Times New Roman" pitchFamily="18" charset="0"/>
              </a:rPr>
              <a:t> at school. You can find pictures of the </a:t>
            </a:r>
            <a:r>
              <a:rPr lang="en-GB" altLang="en-US" dirty="0" err="1">
                <a:cs typeface="Times New Roman" pitchFamily="18" charset="0"/>
              </a:rPr>
              <a:t>Numicon</a:t>
            </a:r>
            <a:r>
              <a:rPr lang="en-GB" altLang="en-US" dirty="0">
                <a:cs typeface="Times New Roman" pitchFamily="18" charset="0"/>
              </a:rPr>
              <a:t> shapes here: bit.ly/</a:t>
            </a:r>
            <a:r>
              <a:rPr lang="en-GB" altLang="en-US" dirty="0" err="1">
                <a:cs typeface="Times New Roman" pitchFamily="18" charset="0"/>
              </a:rPr>
              <a:t>NumiconPictures</a:t>
            </a:r>
            <a:r>
              <a:rPr lang="en-GB" altLang="en-US" dirty="0">
                <a:cs typeface="Times New Roman" pitchFamily="18" charset="0"/>
              </a:rPr>
              <a:t> – your child could make a poster showing the different ways of making 5.</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Play games</a:t>
            </a:r>
            <a:r>
              <a:rPr lang="en-GB" altLang="en-US" dirty="0">
                <a:cs typeface="Times New Roman" pitchFamily="18" charset="0"/>
              </a:rPr>
              <a:t> – You can play number bond pairs online at </a:t>
            </a:r>
            <a:r>
              <a:rPr lang="en-GB" altLang="en-US" dirty="0">
                <a:cs typeface="Times New Roman" pitchFamily="18" charset="0"/>
                <a:hlinkClick r:id="rId3"/>
              </a:rPr>
              <a:t>www.conkermaths.com</a:t>
            </a:r>
            <a:r>
              <a:rPr lang="en-GB" altLang="en-US" dirty="0">
                <a:cs typeface="Times New Roman" pitchFamily="18" charset="0"/>
              </a:rPr>
              <a:t> and then see how many questions you can answer in just one minute. </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nvPr>
        </p:nvGraphicFramePr>
        <p:xfrm>
          <a:off x="719138" y="2555877"/>
          <a:ext cx="2781870" cy="2313432"/>
        </p:xfrm>
        <a:graphic>
          <a:graphicData uri="http://schemas.openxmlformats.org/drawingml/2006/table">
            <a:tbl>
              <a:tblPr firstRow="1" bandRow="1">
                <a:tableStyleId>{2D5ABB26-0587-4C30-8999-92F81FD0307C}</a:tableStyleId>
              </a:tblPr>
              <a:tblGrid>
                <a:gridCol w="927290">
                  <a:extLst>
                    <a:ext uri="{9D8B030D-6E8A-4147-A177-3AD203B41FA5}">
                      <a16:colId xmlns:a16="http://schemas.microsoft.com/office/drawing/2014/main" xmlns="" val="20000"/>
                    </a:ext>
                  </a:extLst>
                </a:gridCol>
                <a:gridCol w="927290">
                  <a:extLst>
                    <a:ext uri="{9D8B030D-6E8A-4147-A177-3AD203B41FA5}">
                      <a16:colId xmlns:a16="http://schemas.microsoft.com/office/drawing/2014/main" xmlns="" val="20001"/>
                    </a:ext>
                  </a:extLst>
                </a:gridCol>
                <a:gridCol w="927290">
                  <a:extLst>
                    <a:ext uri="{9D8B030D-6E8A-4147-A177-3AD203B41FA5}">
                      <a16:colId xmlns:a16="http://schemas.microsoft.com/office/drawing/2014/main" xmlns="" val="20002"/>
                    </a:ext>
                  </a:extLst>
                </a:gridCol>
              </a:tblGrid>
              <a:tr h="2109343">
                <a:tc>
                  <a:txBody>
                    <a:bodyPr/>
                    <a:lstStyle/>
                    <a:p>
                      <a:pPr algn="ctr">
                        <a:lnSpc>
                          <a:spcPct val="115000"/>
                        </a:lnSpc>
                        <a:spcAft>
                          <a:spcPts val="0"/>
                        </a:spcAft>
                      </a:pPr>
                      <a:r>
                        <a:rPr lang="en-GB" sz="1100" dirty="0">
                          <a:effectLst/>
                          <a:latin typeface="Calibri"/>
                          <a:ea typeface="Calibri"/>
                          <a:cs typeface="Times New Roman"/>
                        </a:rPr>
                        <a:t>0 + 1</a:t>
                      </a:r>
                      <a:r>
                        <a:rPr lang="en-GB" sz="1100" baseline="0" dirty="0">
                          <a:effectLst/>
                          <a:latin typeface="Calibri"/>
                          <a:ea typeface="Calibri"/>
                          <a:cs typeface="Times New Roman"/>
                        </a:rPr>
                        <a:t> = 1</a:t>
                      </a:r>
                    </a:p>
                    <a:p>
                      <a:pPr algn="ctr">
                        <a:lnSpc>
                          <a:spcPct val="115000"/>
                        </a:lnSpc>
                        <a:spcAft>
                          <a:spcPts val="0"/>
                        </a:spcAft>
                      </a:pPr>
                      <a:r>
                        <a:rPr lang="en-GB" sz="1100" baseline="0" dirty="0">
                          <a:effectLst/>
                          <a:latin typeface="Calibri"/>
                          <a:ea typeface="Calibri"/>
                          <a:cs typeface="Times New Roman"/>
                        </a:rPr>
                        <a:t>1 + 0 = 1</a:t>
                      </a:r>
                    </a:p>
                    <a:p>
                      <a:pPr algn="ctr">
                        <a:lnSpc>
                          <a:spcPct val="115000"/>
                        </a:lnSpc>
                        <a:spcAft>
                          <a:spcPts val="0"/>
                        </a:spcAft>
                      </a:pPr>
                      <a:endParaRPr lang="en-GB" sz="1100" baseline="0" dirty="0">
                        <a:effectLst/>
                        <a:latin typeface="Calibri"/>
                        <a:ea typeface="Calibri"/>
                        <a:cs typeface="Times New Roman"/>
                      </a:endParaRPr>
                    </a:p>
                    <a:p>
                      <a:pPr algn="ctr">
                        <a:lnSpc>
                          <a:spcPct val="115000"/>
                        </a:lnSpc>
                        <a:spcAft>
                          <a:spcPts val="0"/>
                        </a:spcAft>
                      </a:pPr>
                      <a:r>
                        <a:rPr lang="en-GB" sz="1100" baseline="0" dirty="0">
                          <a:effectLst/>
                          <a:latin typeface="Calibri"/>
                          <a:ea typeface="Calibri"/>
                          <a:cs typeface="Times New Roman"/>
                        </a:rPr>
                        <a:t>0 + 2 = 2</a:t>
                      </a:r>
                    </a:p>
                    <a:p>
                      <a:pPr algn="ctr">
                        <a:lnSpc>
                          <a:spcPct val="115000"/>
                        </a:lnSpc>
                        <a:spcAft>
                          <a:spcPts val="0"/>
                        </a:spcAft>
                      </a:pPr>
                      <a:r>
                        <a:rPr lang="en-GB" sz="1100" baseline="0" dirty="0">
                          <a:effectLst/>
                          <a:latin typeface="Calibri"/>
                          <a:ea typeface="Calibri"/>
                          <a:cs typeface="Times New Roman"/>
                        </a:rPr>
                        <a:t>1 + 1 = 2</a:t>
                      </a:r>
                    </a:p>
                    <a:p>
                      <a:pPr algn="ctr">
                        <a:lnSpc>
                          <a:spcPct val="115000"/>
                        </a:lnSpc>
                        <a:spcAft>
                          <a:spcPts val="0"/>
                        </a:spcAft>
                      </a:pPr>
                      <a:r>
                        <a:rPr lang="en-GB" sz="1100" baseline="0" dirty="0">
                          <a:effectLst/>
                          <a:latin typeface="Calibri"/>
                          <a:ea typeface="Calibri"/>
                          <a:cs typeface="Times New Roman"/>
                        </a:rPr>
                        <a:t>2 + 0 = 2</a:t>
                      </a:r>
                    </a:p>
                    <a:p>
                      <a:pPr algn="ctr">
                        <a:lnSpc>
                          <a:spcPct val="115000"/>
                        </a:lnSpc>
                        <a:spcAft>
                          <a:spcPts val="0"/>
                        </a:spcAft>
                      </a:pPr>
                      <a:endParaRPr lang="en-GB" sz="1100" baseline="0" dirty="0">
                        <a:effectLst/>
                        <a:latin typeface="Calibri"/>
                        <a:ea typeface="Calibri"/>
                        <a:cs typeface="Times New Roman"/>
                      </a:endParaRPr>
                    </a:p>
                    <a:p>
                      <a:pPr algn="ctr">
                        <a:lnSpc>
                          <a:spcPct val="115000"/>
                        </a:lnSpc>
                        <a:spcAft>
                          <a:spcPts val="0"/>
                        </a:spcAft>
                      </a:pPr>
                      <a:r>
                        <a:rPr lang="en-GB" sz="1100" baseline="0" dirty="0">
                          <a:effectLst/>
                          <a:latin typeface="Calibri"/>
                          <a:ea typeface="Calibri"/>
                          <a:cs typeface="Times New Roman"/>
                        </a:rPr>
                        <a:t>0 + 3 = 3</a:t>
                      </a:r>
                    </a:p>
                    <a:p>
                      <a:pPr algn="ctr">
                        <a:lnSpc>
                          <a:spcPct val="115000"/>
                        </a:lnSpc>
                        <a:spcAft>
                          <a:spcPts val="0"/>
                        </a:spcAft>
                      </a:pPr>
                      <a:r>
                        <a:rPr lang="en-GB" sz="1100" baseline="0" dirty="0">
                          <a:effectLst/>
                          <a:latin typeface="Calibri"/>
                          <a:ea typeface="Calibri"/>
                          <a:cs typeface="Times New Roman"/>
                        </a:rPr>
                        <a:t>1 + 2  = 3</a:t>
                      </a:r>
                    </a:p>
                    <a:p>
                      <a:pPr algn="ctr">
                        <a:lnSpc>
                          <a:spcPct val="115000"/>
                        </a:lnSpc>
                        <a:spcAft>
                          <a:spcPts val="0"/>
                        </a:spcAft>
                      </a:pPr>
                      <a:r>
                        <a:rPr lang="en-GB" sz="1100" baseline="0" dirty="0">
                          <a:effectLst/>
                          <a:latin typeface="Calibri"/>
                          <a:ea typeface="Calibri"/>
                          <a:cs typeface="Times New Roman"/>
                        </a:rPr>
                        <a:t>2 + 1 = 3</a:t>
                      </a:r>
                    </a:p>
                    <a:p>
                      <a:pPr algn="ctr">
                        <a:lnSpc>
                          <a:spcPct val="115000"/>
                        </a:lnSpc>
                        <a:spcAft>
                          <a:spcPts val="0"/>
                        </a:spcAft>
                      </a:pPr>
                      <a:r>
                        <a:rPr lang="en-GB" sz="1100" baseline="0" dirty="0">
                          <a:effectLst/>
                          <a:latin typeface="Calibri"/>
                          <a:ea typeface="Calibri"/>
                          <a:cs typeface="Times New Roman"/>
                        </a:rPr>
                        <a:t>3 + 0 = 3</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a:effectLst/>
                          <a:latin typeface="Calibri"/>
                          <a:ea typeface="Calibri"/>
                          <a:cs typeface="Times New Roman"/>
                        </a:rPr>
                        <a:t>0 + 4 = 4</a:t>
                      </a:r>
                    </a:p>
                    <a:p>
                      <a:pPr algn="ctr">
                        <a:lnSpc>
                          <a:spcPct val="115000"/>
                        </a:lnSpc>
                        <a:spcAft>
                          <a:spcPts val="0"/>
                        </a:spcAft>
                      </a:pPr>
                      <a:r>
                        <a:rPr lang="en-GB" sz="1100" dirty="0">
                          <a:effectLst/>
                          <a:latin typeface="Calibri"/>
                          <a:ea typeface="Calibri"/>
                          <a:cs typeface="Times New Roman"/>
                        </a:rPr>
                        <a:t>1</a:t>
                      </a:r>
                      <a:r>
                        <a:rPr lang="en-GB" sz="1100" baseline="0" dirty="0">
                          <a:effectLst/>
                          <a:latin typeface="Calibri"/>
                          <a:ea typeface="Calibri"/>
                          <a:cs typeface="Times New Roman"/>
                        </a:rPr>
                        <a:t> + 3 = 4</a:t>
                      </a:r>
                    </a:p>
                    <a:p>
                      <a:pPr algn="ctr">
                        <a:lnSpc>
                          <a:spcPct val="115000"/>
                        </a:lnSpc>
                        <a:spcAft>
                          <a:spcPts val="0"/>
                        </a:spcAft>
                      </a:pPr>
                      <a:r>
                        <a:rPr lang="en-GB" sz="1100" baseline="0" dirty="0">
                          <a:effectLst/>
                          <a:latin typeface="Calibri"/>
                          <a:ea typeface="Calibri"/>
                          <a:cs typeface="Times New Roman"/>
                        </a:rPr>
                        <a:t>2 + 2 = 4</a:t>
                      </a:r>
                    </a:p>
                    <a:p>
                      <a:pPr algn="ctr">
                        <a:lnSpc>
                          <a:spcPct val="115000"/>
                        </a:lnSpc>
                        <a:spcAft>
                          <a:spcPts val="0"/>
                        </a:spcAft>
                      </a:pPr>
                      <a:r>
                        <a:rPr lang="en-GB" sz="1100" baseline="0" dirty="0">
                          <a:effectLst/>
                          <a:latin typeface="Calibri"/>
                          <a:ea typeface="Calibri"/>
                          <a:cs typeface="Times New Roman"/>
                        </a:rPr>
                        <a:t>3 + 1 = 4</a:t>
                      </a:r>
                    </a:p>
                    <a:p>
                      <a:pPr algn="ctr">
                        <a:lnSpc>
                          <a:spcPct val="115000"/>
                        </a:lnSpc>
                        <a:spcAft>
                          <a:spcPts val="0"/>
                        </a:spcAft>
                      </a:pPr>
                      <a:r>
                        <a:rPr lang="en-GB" sz="1100" baseline="0" dirty="0">
                          <a:effectLst/>
                          <a:latin typeface="Calibri"/>
                          <a:ea typeface="Calibri"/>
                          <a:cs typeface="Times New Roman"/>
                        </a:rPr>
                        <a:t>4 + 0 = 4</a:t>
                      </a:r>
                    </a:p>
                    <a:p>
                      <a:pPr algn="ctr">
                        <a:lnSpc>
                          <a:spcPct val="115000"/>
                        </a:lnSpc>
                        <a:spcAft>
                          <a:spcPts val="0"/>
                        </a:spcAft>
                      </a:pPr>
                      <a:endParaRPr lang="en-GB" sz="1100" baseline="0" dirty="0">
                        <a:effectLst/>
                        <a:latin typeface="Calibri"/>
                        <a:ea typeface="Calibri"/>
                        <a:cs typeface="Times New Roman"/>
                      </a:endParaRPr>
                    </a:p>
                    <a:p>
                      <a:pPr algn="ctr">
                        <a:lnSpc>
                          <a:spcPct val="115000"/>
                        </a:lnSpc>
                        <a:spcAft>
                          <a:spcPts val="0"/>
                        </a:spcAft>
                      </a:pPr>
                      <a:r>
                        <a:rPr lang="en-GB" sz="1100" baseline="0" dirty="0">
                          <a:effectLst/>
                          <a:latin typeface="Calibri"/>
                          <a:ea typeface="Calibri"/>
                          <a:cs typeface="Times New Roman"/>
                        </a:rPr>
                        <a:t>0 + 5 = 5</a:t>
                      </a:r>
                    </a:p>
                    <a:p>
                      <a:pPr algn="ctr">
                        <a:lnSpc>
                          <a:spcPct val="115000"/>
                        </a:lnSpc>
                        <a:spcAft>
                          <a:spcPts val="0"/>
                        </a:spcAft>
                      </a:pPr>
                      <a:r>
                        <a:rPr lang="en-GB" sz="1100" baseline="0" dirty="0">
                          <a:effectLst/>
                          <a:latin typeface="Calibri"/>
                          <a:ea typeface="Calibri"/>
                          <a:cs typeface="Times New Roman"/>
                        </a:rPr>
                        <a:t>1 + 4 = 5</a:t>
                      </a:r>
                    </a:p>
                    <a:p>
                      <a:pPr algn="ctr">
                        <a:lnSpc>
                          <a:spcPct val="115000"/>
                        </a:lnSpc>
                        <a:spcAft>
                          <a:spcPts val="0"/>
                        </a:spcAft>
                      </a:pPr>
                      <a:r>
                        <a:rPr lang="en-GB" sz="1100" baseline="0" dirty="0">
                          <a:effectLst/>
                          <a:latin typeface="Calibri"/>
                          <a:ea typeface="Calibri"/>
                          <a:cs typeface="Times New Roman"/>
                        </a:rPr>
                        <a:t>2 + 3 = 5</a:t>
                      </a:r>
                    </a:p>
                    <a:p>
                      <a:pPr algn="ctr">
                        <a:lnSpc>
                          <a:spcPct val="115000"/>
                        </a:lnSpc>
                        <a:spcAft>
                          <a:spcPts val="0"/>
                        </a:spcAft>
                      </a:pPr>
                      <a:r>
                        <a:rPr lang="en-GB" sz="1100" baseline="0" dirty="0">
                          <a:effectLst/>
                          <a:latin typeface="Calibri"/>
                          <a:ea typeface="Calibri"/>
                          <a:cs typeface="Times New Roman"/>
                        </a:rPr>
                        <a:t>3 + 2 = 5</a:t>
                      </a:r>
                    </a:p>
                    <a:p>
                      <a:pPr algn="ctr">
                        <a:lnSpc>
                          <a:spcPct val="115000"/>
                        </a:lnSpc>
                        <a:spcAft>
                          <a:spcPts val="0"/>
                        </a:spcAft>
                      </a:pPr>
                      <a:r>
                        <a:rPr lang="en-GB" sz="1100" baseline="0" dirty="0">
                          <a:effectLst/>
                          <a:latin typeface="Calibri"/>
                          <a:ea typeface="Calibri"/>
                          <a:cs typeface="Times New Roman"/>
                        </a:rPr>
                        <a:t>4 + 1 = 5</a:t>
                      </a:r>
                    </a:p>
                    <a:p>
                      <a:pPr algn="ctr">
                        <a:lnSpc>
                          <a:spcPct val="115000"/>
                        </a:lnSpc>
                        <a:spcAft>
                          <a:spcPts val="0"/>
                        </a:spcAft>
                      </a:pPr>
                      <a:r>
                        <a:rPr lang="en-GB" sz="1100" baseline="0" dirty="0">
                          <a:effectLst/>
                          <a:latin typeface="Calibri"/>
                          <a:ea typeface="Calibri"/>
                          <a:cs typeface="Times New Roman"/>
                        </a:rPr>
                        <a:t>5 + 0 = 5</a:t>
                      </a:r>
                    </a:p>
                  </a:txBody>
                  <a:tcPr marL="68580" marR="68580" marT="0" marB="0"/>
                </a:tc>
                <a:tc>
                  <a:txBody>
                    <a:bodyPr/>
                    <a:lstStyle/>
                    <a:p>
                      <a:pPr algn="ctr">
                        <a:lnSpc>
                          <a:spcPct val="115000"/>
                        </a:lnSpc>
                        <a:spcAft>
                          <a:spcPts val="0"/>
                        </a:spcAft>
                      </a:pPr>
                      <a:r>
                        <a:rPr lang="en-GB" sz="1100" dirty="0">
                          <a:effectLst/>
                          <a:latin typeface="Calibri"/>
                          <a:ea typeface="Calibri"/>
                          <a:cs typeface="Times New Roman"/>
                        </a:rPr>
                        <a:t>0 + 6 = 6</a:t>
                      </a:r>
                    </a:p>
                    <a:p>
                      <a:pPr algn="ctr">
                        <a:lnSpc>
                          <a:spcPct val="115000"/>
                        </a:lnSpc>
                        <a:spcAft>
                          <a:spcPts val="0"/>
                        </a:spcAft>
                      </a:pPr>
                      <a:r>
                        <a:rPr lang="en-GB" sz="1100" dirty="0">
                          <a:effectLst/>
                          <a:latin typeface="Calibri"/>
                          <a:ea typeface="Calibri"/>
                          <a:cs typeface="Times New Roman"/>
                        </a:rPr>
                        <a:t>1 + 5 = 6</a:t>
                      </a:r>
                    </a:p>
                    <a:p>
                      <a:pPr algn="ctr">
                        <a:lnSpc>
                          <a:spcPct val="115000"/>
                        </a:lnSpc>
                        <a:spcAft>
                          <a:spcPts val="0"/>
                        </a:spcAft>
                      </a:pPr>
                      <a:r>
                        <a:rPr lang="en-GB" sz="1100" dirty="0">
                          <a:effectLst/>
                          <a:latin typeface="Calibri"/>
                          <a:ea typeface="Calibri"/>
                          <a:cs typeface="Times New Roman"/>
                        </a:rPr>
                        <a:t>2 + 4 = 6</a:t>
                      </a:r>
                    </a:p>
                    <a:p>
                      <a:pPr algn="ctr">
                        <a:lnSpc>
                          <a:spcPct val="115000"/>
                        </a:lnSpc>
                        <a:spcAft>
                          <a:spcPts val="0"/>
                        </a:spcAft>
                      </a:pPr>
                      <a:r>
                        <a:rPr lang="en-GB" sz="1100" dirty="0">
                          <a:effectLst/>
                          <a:latin typeface="Calibri"/>
                          <a:ea typeface="Calibri"/>
                          <a:cs typeface="Times New Roman"/>
                        </a:rPr>
                        <a:t>3 + 3 = 6</a:t>
                      </a:r>
                    </a:p>
                    <a:p>
                      <a:pPr algn="ctr">
                        <a:lnSpc>
                          <a:spcPct val="115000"/>
                        </a:lnSpc>
                        <a:spcAft>
                          <a:spcPts val="0"/>
                        </a:spcAft>
                      </a:pPr>
                      <a:r>
                        <a:rPr lang="en-GB" sz="1100" dirty="0">
                          <a:effectLst/>
                          <a:latin typeface="Calibri"/>
                          <a:ea typeface="Calibri"/>
                          <a:cs typeface="Times New Roman"/>
                        </a:rPr>
                        <a:t>4 + 2</a:t>
                      </a:r>
                      <a:r>
                        <a:rPr lang="en-GB" sz="1100" baseline="0" dirty="0">
                          <a:effectLst/>
                          <a:latin typeface="Calibri"/>
                          <a:ea typeface="Calibri"/>
                          <a:cs typeface="Times New Roman"/>
                        </a:rPr>
                        <a:t> = 6</a:t>
                      </a:r>
                    </a:p>
                    <a:p>
                      <a:pPr algn="ctr">
                        <a:lnSpc>
                          <a:spcPct val="115000"/>
                        </a:lnSpc>
                        <a:spcAft>
                          <a:spcPts val="0"/>
                        </a:spcAft>
                      </a:pPr>
                      <a:r>
                        <a:rPr lang="en-GB" sz="1100" baseline="0" dirty="0">
                          <a:effectLst/>
                          <a:latin typeface="Calibri"/>
                          <a:ea typeface="Calibri"/>
                          <a:cs typeface="Times New Roman"/>
                        </a:rPr>
                        <a:t>5 + 1 = 6</a:t>
                      </a:r>
                    </a:p>
                    <a:p>
                      <a:pPr algn="ctr">
                        <a:lnSpc>
                          <a:spcPct val="115000"/>
                        </a:lnSpc>
                        <a:spcAft>
                          <a:spcPts val="0"/>
                        </a:spcAft>
                      </a:pPr>
                      <a:r>
                        <a:rPr lang="en-GB" sz="1100" baseline="0" dirty="0">
                          <a:effectLst/>
                          <a:latin typeface="Calibri"/>
                          <a:ea typeface="Calibri"/>
                          <a:cs typeface="Times New Roman"/>
                        </a:rPr>
                        <a:t>6 + 0 = 6</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0"/>
                  </a:ext>
                </a:extLst>
              </a:tr>
            </a:tbl>
          </a:graphicData>
        </a:graphic>
      </p:graphicFrame>
      <p:sp>
        <p:nvSpPr>
          <p:cNvPr id="6" name="Text Placeholder 5"/>
          <p:cNvSpPr>
            <a:spLocks noGrp="1"/>
          </p:cNvSpPr>
          <p:nvPr>
            <p:ph type="body" sz="quarter" idx="14"/>
          </p:nvPr>
        </p:nvSpPr>
        <p:spPr/>
        <p:txBody>
          <a:bodyPr>
            <a:normAutofit lnSpcReduction="10000"/>
          </a:bodyPr>
          <a:lstStyle/>
          <a:p>
            <a:r>
              <a:rPr lang="en-GB" dirty="0"/>
              <a:t>Key Vocabulary</a:t>
            </a:r>
          </a:p>
          <a:p>
            <a:pPr algn="l"/>
            <a:r>
              <a:rPr lang="en-GB" b="0" u="none" dirty="0"/>
              <a:t>What is 3 </a:t>
            </a:r>
            <a:r>
              <a:rPr lang="en-GB" u="none" dirty="0"/>
              <a:t>add</a:t>
            </a:r>
            <a:r>
              <a:rPr lang="en-GB" b="0" u="none" dirty="0"/>
              <a:t> 2?</a:t>
            </a:r>
          </a:p>
          <a:p>
            <a:pPr algn="l"/>
            <a:r>
              <a:rPr lang="en-GB" b="0" u="none" dirty="0"/>
              <a:t>What is 2 </a:t>
            </a:r>
            <a:r>
              <a:rPr lang="en-GB" u="none" dirty="0"/>
              <a:t>plus</a:t>
            </a:r>
            <a:r>
              <a:rPr lang="en-GB" b="0" u="none" dirty="0"/>
              <a:t> 2?</a:t>
            </a:r>
          </a:p>
          <a:p>
            <a:pPr algn="l"/>
            <a:r>
              <a:rPr lang="en-GB" b="0" u="none" dirty="0"/>
              <a:t>What is 5 </a:t>
            </a:r>
            <a:r>
              <a:rPr lang="en-GB" u="none" dirty="0"/>
              <a:t>take away </a:t>
            </a:r>
            <a:r>
              <a:rPr lang="en-GB" b="0" u="none" dirty="0"/>
              <a:t>2?</a:t>
            </a:r>
          </a:p>
          <a:p>
            <a:pPr algn="l"/>
            <a:r>
              <a:rPr lang="en-GB" b="0" u="none" dirty="0"/>
              <a:t>What is 1 </a:t>
            </a:r>
            <a:r>
              <a:rPr lang="en-GB" u="none" dirty="0"/>
              <a:t>less than </a:t>
            </a:r>
            <a:r>
              <a:rPr lang="en-GB" b="0" u="none" dirty="0"/>
              <a:t>4?</a:t>
            </a:r>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3 + ⃝ = 5 or 4 – ⃝ = 2.</a:t>
            </a:r>
          </a:p>
          <a:p>
            <a:endParaRPr lang="en-GB" dirty="0"/>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8640" y="87264"/>
            <a:ext cx="1368152" cy="1405522"/>
          </a:xfrm>
          <a:prstGeom prst="rect">
            <a:avLst/>
          </a:prstGeom>
        </p:spPr>
      </p:pic>
    </p:spTree>
    <p:extLst>
      <p:ext uri="{BB962C8B-B14F-4D97-AF65-F5344CB8AC3E}">
        <p14:creationId xmlns:p14="http://schemas.microsoft.com/office/powerpoint/2010/main" val="2608597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1 – Spring </a:t>
            </a:r>
            <a:r>
              <a:rPr lang="en-GB" dirty="0" smtClean="0"/>
              <a:t>1</a:t>
            </a:r>
            <a:endParaRPr lang="en-GB" dirty="0"/>
          </a:p>
        </p:txBody>
      </p:sp>
      <p:sp>
        <p:nvSpPr>
          <p:cNvPr id="3" name="Text Placeholder 2"/>
          <p:cNvSpPr>
            <a:spLocks noGrp="1"/>
          </p:cNvSpPr>
          <p:nvPr>
            <p:ph type="body" sz="quarter" idx="11"/>
          </p:nvPr>
        </p:nvSpPr>
        <p:spPr/>
        <p:txBody>
          <a:bodyPr/>
          <a:lstStyle/>
          <a:p>
            <a:r>
              <a:rPr lang="en-GB" dirty="0"/>
              <a:t>I know number bonds to 10.</a:t>
            </a:r>
          </a:p>
        </p:txBody>
      </p:sp>
      <p:sp>
        <p:nvSpPr>
          <p:cNvPr id="4" name="Text Placeholder 3"/>
          <p:cNvSpPr>
            <a:spLocks noGrp="1"/>
          </p:cNvSpPr>
          <p:nvPr>
            <p:ph type="body" sz="quarter" idx="12"/>
          </p:nvPr>
        </p:nvSpPr>
        <p:spPr/>
        <p:txBody>
          <a:bodyPr>
            <a:normAutofit lnSpcReduction="10000"/>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Use practical resources</a:t>
            </a:r>
            <a:r>
              <a:rPr lang="en-GB" altLang="en-US" dirty="0">
                <a:cs typeface="Times New Roman" pitchFamily="18" charset="0"/>
              </a:rPr>
              <a:t> – Your child has one potato on their plate and you give them two more. Can they predict how many they will have now?</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Make a poster</a:t>
            </a:r>
            <a:r>
              <a:rPr lang="en-GB" altLang="en-US" dirty="0">
                <a:cs typeface="Times New Roman" pitchFamily="18" charset="0"/>
              </a:rPr>
              <a:t> – We use </a:t>
            </a:r>
            <a:r>
              <a:rPr lang="en-GB" altLang="en-US" dirty="0" err="1">
                <a:cs typeface="Times New Roman" pitchFamily="18" charset="0"/>
              </a:rPr>
              <a:t>Numicon</a:t>
            </a:r>
            <a:r>
              <a:rPr lang="en-GB" altLang="en-US" dirty="0">
                <a:cs typeface="Times New Roman" pitchFamily="18" charset="0"/>
              </a:rPr>
              <a:t> at school. You can find pictures of the </a:t>
            </a:r>
            <a:r>
              <a:rPr lang="en-GB" altLang="en-US" dirty="0" err="1">
                <a:cs typeface="Times New Roman" pitchFamily="18" charset="0"/>
              </a:rPr>
              <a:t>Numicon</a:t>
            </a:r>
            <a:r>
              <a:rPr lang="en-GB" altLang="en-US" dirty="0">
                <a:cs typeface="Times New Roman" pitchFamily="18" charset="0"/>
              </a:rPr>
              <a:t> shapes here: bit.ly/</a:t>
            </a:r>
            <a:r>
              <a:rPr lang="en-GB" altLang="en-US" dirty="0" err="1">
                <a:cs typeface="Times New Roman" pitchFamily="18" charset="0"/>
              </a:rPr>
              <a:t>NumiconPictures</a:t>
            </a:r>
            <a:r>
              <a:rPr lang="en-GB" altLang="en-US" dirty="0">
                <a:cs typeface="Times New Roman" pitchFamily="18" charset="0"/>
              </a:rPr>
              <a:t> – your child could make a poster showing the different ways of making 5.</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Play games</a:t>
            </a:r>
            <a:r>
              <a:rPr lang="en-GB" altLang="en-US" dirty="0">
                <a:cs typeface="Times New Roman" pitchFamily="18" charset="0"/>
              </a:rPr>
              <a:t> – You can play number bond pairs online at </a:t>
            </a:r>
            <a:r>
              <a:rPr lang="en-GB" altLang="en-US" dirty="0">
                <a:cs typeface="Times New Roman" pitchFamily="18" charset="0"/>
                <a:hlinkClick r:id="rId2"/>
              </a:rPr>
              <a:t>www.conkermaths.com</a:t>
            </a:r>
            <a:r>
              <a:rPr lang="en-GB" altLang="en-US" dirty="0">
                <a:cs typeface="Times New Roman" pitchFamily="18" charset="0"/>
              </a:rPr>
              <a:t> and then see how many questions you can answer in just one minute. </a:t>
            </a:r>
            <a:endParaRPr lang="en-GB" altLang="en-US" dirty="0">
              <a:cs typeface="Arial" pitchFamily="34" charset="0"/>
            </a:endParaRP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1112918775"/>
              </p:ext>
            </p:extLst>
          </p:nvPr>
        </p:nvGraphicFramePr>
        <p:xfrm>
          <a:off x="719138" y="2555877"/>
          <a:ext cx="2781870" cy="2109343"/>
        </p:xfrm>
        <a:graphic>
          <a:graphicData uri="http://schemas.openxmlformats.org/drawingml/2006/table">
            <a:tbl>
              <a:tblPr firstRow="1" bandRow="1">
                <a:tableStyleId>{2D5ABB26-0587-4C30-8999-92F81FD0307C}</a:tableStyleId>
              </a:tblPr>
              <a:tblGrid>
                <a:gridCol w="927290">
                  <a:extLst>
                    <a:ext uri="{9D8B030D-6E8A-4147-A177-3AD203B41FA5}">
                      <a16:colId xmlns:a16="http://schemas.microsoft.com/office/drawing/2014/main" xmlns="" val="20000"/>
                    </a:ext>
                  </a:extLst>
                </a:gridCol>
                <a:gridCol w="927290">
                  <a:extLst>
                    <a:ext uri="{9D8B030D-6E8A-4147-A177-3AD203B41FA5}">
                      <a16:colId xmlns:a16="http://schemas.microsoft.com/office/drawing/2014/main" xmlns="" val="20001"/>
                    </a:ext>
                  </a:extLst>
                </a:gridCol>
                <a:gridCol w="927290">
                  <a:extLst>
                    <a:ext uri="{9D8B030D-6E8A-4147-A177-3AD203B41FA5}">
                      <a16:colId xmlns:a16="http://schemas.microsoft.com/office/drawing/2014/main" xmlns="" val="20002"/>
                    </a:ext>
                  </a:extLst>
                </a:gridCol>
              </a:tblGrid>
              <a:tr h="2109343">
                <a:tc>
                  <a:txBody>
                    <a:bodyPr/>
                    <a:lstStyle/>
                    <a:p>
                      <a:pPr algn="ctr">
                        <a:lnSpc>
                          <a:spcPct val="115000"/>
                        </a:lnSpc>
                        <a:spcAft>
                          <a:spcPts val="0"/>
                        </a:spcAft>
                      </a:pPr>
                      <a:r>
                        <a:rPr lang="en-GB" sz="1100" dirty="0">
                          <a:effectLst/>
                          <a:latin typeface="Calibri"/>
                          <a:ea typeface="Calibri"/>
                          <a:cs typeface="Times New Roman"/>
                        </a:rPr>
                        <a:t>0 + 10 = 10</a:t>
                      </a:r>
                    </a:p>
                    <a:p>
                      <a:pPr algn="ctr">
                        <a:lnSpc>
                          <a:spcPct val="115000"/>
                        </a:lnSpc>
                        <a:spcAft>
                          <a:spcPts val="0"/>
                        </a:spcAft>
                      </a:pPr>
                      <a:r>
                        <a:rPr lang="en-GB" sz="1100" dirty="0">
                          <a:effectLst/>
                          <a:latin typeface="Calibri"/>
                          <a:ea typeface="Calibri"/>
                          <a:cs typeface="Times New Roman"/>
                        </a:rPr>
                        <a:t>10 + 0 = 10</a:t>
                      </a:r>
                    </a:p>
                    <a:p>
                      <a:pPr algn="ctr">
                        <a:lnSpc>
                          <a:spcPct val="115000"/>
                        </a:lnSpc>
                        <a:spcAft>
                          <a:spcPts val="0"/>
                        </a:spcAft>
                      </a:pPr>
                      <a:r>
                        <a:rPr lang="en-GB" sz="1100" dirty="0">
                          <a:effectLst/>
                          <a:latin typeface="Calibri"/>
                          <a:ea typeface="Calibri"/>
                          <a:cs typeface="Times New Roman"/>
                        </a:rPr>
                        <a:t>10 – 10 = 0</a:t>
                      </a:r>
                    </a:p>
                    <a:p>
                      <a:pPr algn="ctr">
                        <a:lnSpc>
                          <a:spcPct val="115000"/>
                        </a:lnSpc>
                        <a:spcAft>
                          <a:spcPts val="0"/>
                        </a:spcAft>
                      </a:pPr>
                      <a:r>
                        <a:rPr lang="en-GB" sz="1100" dirty="0">
                          <a:effectLst/>
                          <a:latin typeface="Calibri"/>
                          <a:ea typeface="Calibri"/>
                          <a:cs typeface="Times New Roman"/>
                        </a:rPr>
                        <a:t>10</a:t>
                      </a:r>
                      <a:r>
                        <a:rPr lang="en-GB" sz="1100" baseline="0" dirty="0">
                          <a:effectLst/>
                          <a:latin typeface="Calibri"/>
                          <a:ea typeface="Calibri"/>
                          <a:cs typeface="Times New Roman"/>
                        </a:rPr>
                        <a:t> – 0 = 10</a:t>
                      </a:r>
                    </a:p>
                    <a:p>
                      <a:pPr algn="ctr">
                        <a:lnSpc>
                          <a:spcPct val="115000"/>
                        </a:lnSpc>
                        <a:spcAft>
                          <a:spcPts val="0"/>
                        </a:spcAft>
                      </a:pPr>
                      <a:endParaRPr lang="en-GB" sz="1100" dirty="0">
                        <a:effectLst/>
                        <a:latin typeface="Calibri"/>
                        <a:ea typeface="Calibri"/>
                        <a:cs typeface="Times New Roman"/>
                      </a:endParaRPr>
                    </a:p>
                    <a:p>
                      <a:pPr algn="ctr">
                        <a:lnSpc>
                          <a:spcPct val="115000"/>
                        </a:lnSpc>
                        <a:spcAft>
                          <a:spcPts val="0"/>
                        </a:spcAft>
                      </a:pPr>
                      <a:r>
                        <a:rPr lang="en-GB" sz="1100" dirty="0">
                          <a:effectLst/>
                          <a:latin typeface="Calibri"/>
                          <a:ea typeface="Calibri"/>
                          <a:cs typeface="Times New Roman"/>
                        </a:rPr>
                        <a:t>1 + 9 = 10</a:t>
                      </a:r>
                    </a:p>
                    <a:p>
                      <a:pPr algn="ctr">
                        <a:lnSpc>
                          <a:spcPct val="115000"/>
                        </a:lnSpc>
                        <a:spcAft>
                          <a:spcPts val="0"/>
                        </a:spcAft>
                      </a:pPr>
                      <a:r>
                        <a:rPr lang="en-GB" sz="1100" dirty="0">
                          <a:effectLst/>
                          <a:latin typeface="Calibri"/>
                          <a:ea typeface="Calibri"/>
                          <a:cs typeface="Times New Roman"/>
                        </a:rPr>
                        <a:t>9</a:t>
                      </a:r>
                      <a:r>
                        <a:rPr lang="en-GB" sz="1100" baseline="0" dirty="0">
                          <a:effectLst/>
                          <a:latin typeface="Calibri"/>
                          <a:ea typeface="Calibri"/>
                          <a:cs typeface="Times New Roman"/>
                        </a:rPr>
                        <a:t> + 1 = 10</a:t>
                      </a:r>
                    </a:p>
                    <a:p>
                      <a:pPr algn="ctr">
                        <a:lnSpc>
                          <a:spcPct val="115000"/>
                        </a:lnSpc>
                        <a:spcAft>
                          <a:spcPts val="0"/>
                        </a:spcAft>
                      </a:pPr>
                      <a:r>
                        <a:rPr lang="en-GB" sz="1100" baseline="0" dirty="0">
                          <a:effectLst/>
                          <a:latin typeface="Calibri"/>
                          <a:ea typeface="Calibri"/>
                          <a:cs typeface="Times New Roman"/>
                        </a:rPr>
                        <a:t>10 – 9 = 1</a:t>
                      </a:r>
                    </a:p>
                    <a:p>
                      <a:pPr algn="ctr">
                        <a:lnSpc>
                          <a:spcPct val="115000"/>
                        </a:lnSpc>
                        <a:spcAft>
                          <a:spcPts val="0"/>
                        </a:spcAft>
                      </a:pPr>
                      <a:r>
                        <a:rPr lang="en-GB" sz="1100" baseline="0" dirty="0">
                          <a:effectLst/>
                          <a:latin typeface="Calibri"/>
                          <a:ea typeface="Calibri"/>
                          <a:cs typeface="Times New Roman"/>
                        </a:rPr>
                        <a:t>10 – 1 = 9</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baseline="0" dirty="0">
                          <a:effectLst/>
                          <a:latin typeface="Calibri"/>
                          <a:ea typeface="Calibri"/>
                          <a:cs typeface="Times New Roman"/>
                        </a:rPr>
                        <a:t>2 + 8 = 10</a:t>
                      </a:r>
                    </a:p>
                    <a:p>
                      <a:pPr algn="ctr">
                        <a:lnSpc>
                          <a:spcPct val="115000"/>
                        </a:lnSpc>
                        <a:spcAft>
                          <a:spcPts val="0"/>
                        </a:spcAft>
                      </a:pPr>
                      <a:r>
                        <a:rPr lang="en-GB" sz="1100" baseline="0" dirty="0">
                          <a:effectLst/>
                          <a:latin typeface="Calibri"/>
                          <a:ea typeface="Calibri"/>
                          <a:cs typeface="Times New Roman"/>
                        </a:rPr>
                        <a:t>8 + 2 = 10</a:t>
                      </a:r>
                    </a:p>
                    <a:p>
                      <a:pPr algn="ctr">
                        <a:lnSpc>
                          <a:spcPct val="115000"/>
                        </a:lnSpc>
                        <a:spcAft>
                          <a:spcPts val="0"/>
                        </a:spcAft>
                      </a:pPr>
                      <a:r>
                        <a:rPr lang="en-GB" sz="1100" baseline="0" dirty="0">
                          <a:effectLst/>
                          <a:latin typeface="Calibri"/>
                          <a:ea typeface="Calibri"/>
                          <a:cs typeface="Times New Roman"/>
                        </a:rPr>
                        <a:t>10 – 8 = 2</a:t>
                      </a:r>
                    </a:p>
                    <a:p>
                      <a:pPr algn="ctr">
                        <a:lnSpc>
                          <a:spcPct val="115000"/>
                        </a:lnSpc>
                        <a:spcAft>
                          <a:spcPts val="0"/>
                        </a:spcAft>
                      </a:pPr>
                      <a:r>
                        <a:rPr lang="en-GB" sz="1100" baseline="0" dirty="0">
                          <a:effectLst/>
                          <a:latin typeface="Calibri"/>
                          <a:ea typeface="Calibri"/>
                          <a:cs typeface="Times New Roman"/>
                        </a:rPr>
                        <a:t>10 – 2 = 8</a:t>
                      </a:r>
                    </a:p>
                    <a:p>
                      <a:pPr algn="ctr">
                        <a:lnSpc>
                          <a:spcPct val="115000"/>
                        </a:lnSpc>
                        <a:spcAft>
                          <a:spcPts val="0"/>
                        </a:spcAft>
                      </a:pPr>
                      <a:endParaRPr lang="en-GB" sz="1100" baseline="0" dirty="0">
                        <a:effectLst/>
                        <a:latin typeface="Calibri"/>
                        <a:ea typeface="Calibri"/>
                        <a:cs typeface="Times New Roman"/>
                      </a:endParaRPr>
                    </a:p>
                    <a:p>
                      <a:pPr algn="ctr">
                        <a:lnSpc>
                          <a:spcPct val="115000"/>
                        </a:lnSpc>
                        <a:spcAft>
                          <a:spcPts val="0"/>
                        </a:spcAft>
                      </a:pPr>
                      <a:r>
                        <a:rPr lang="en-GB" sz="1100" baseline="0" dirty="0">
                          <a:effectLst/>
                          <a:latin typeface="Calibri"/>
                          <a:ea typeface="Calibri"/>
                          <a:cs typeface="Times New Roman"/>
                        </a:rPr>
                        <a:t>3 + 7 = 10</a:t>
                      </a:r>
                    </a:p>
                    <a:p>
                      <a:pPr algn="ctr">
                        <a:lnSpc>
                          <a:spcPct val="115000"/>
                        </a:lnSpc>
                        <a:spcAft>
                          <a:spcPts val="0"/>
                        </a:spcAft>
                      </a:pPr>
                      <a:r>
                        <a:rPr lang="en-GB" sz="1100" baseline="0" dirty="0">
                          <a:effectLst/>
                          <a:latin typeface="Calibri"/>
                          <a:ea typeface="Calibri"/>
                          <a:cs typeface="Times New Roman"/>
                        </a:rPr>
                        <a:t>7 + 3 = 10</a:t>
                      </a:r>
                    </a:p>
                    <a:p>
                      <a:pPr algn="ctr">
                        <a:lnSpc>
                          <a:spcPct val="115000"/>
                        </a:lnSpc>
                        <a:spcAft>
                          <a:spcPts val="0"/>
                        </a:spcAft>
                      </a:pPr>
                      <a:r>
                        <a:rPr lang="en-GB" sz="1100" baseline="0" dirty="0">
                          <a:effectLst/>
                          <a:latin typeface="Calibri"/>
                          <a:ea typeface="Calibri"/>
                          <a:cs typeface="Times New Roman"/>
                        </a:rPr>
                        <a:t>10 – 7 = 3</a:t>
                      </a:r>
                    </a:p>
                    <a:p>
                      <a:pPr algn="ctr">
                        <a:lnSpc>
                          <a:spcPct val="115000"/>
                        </a:lnSpc>
                        <a:spcAft>
                          <a:spcPts val="0"/>
                        </a:spcAft>
                      </a:pPr>
                      <a:r>
                        <a:rPr lang="en-GB" sz="1100" baseline="0" dirty="0">
                          <a:effectLst/>
                          <a:latin typeface="Calibri"/>
                          <a:ea typeface="Calibri"/>
                          <a:cs typeface="Times New Roman"/>
                        </a:rPr>
                        <a:t>10 – 3 = 7</a:t>
                      </a:r>
                    </a:p>
                  </a:txBody>
                  <a:tcPr marL="68580" marR="68580" marT="0" marB="0"/>
                </a:tc>
                <a:tc>
                  <a:txBody>
                    <a:bodyPr/>
                    <a:lstStyle/>
                    <a:p>
                      <a:pPr algn="ctr">
                        <a:lnSpc>
                          <a:spcPct val="115000"/>
                        </a:lnSpc>
                        <a:spcAft>
                          <a:spcPts val="0"/>
                        </a:spcAft>
                      </a:pPr>
                      <a:r>
                        <a:rPr lang="en-GB" sz="1100" dirty="0">
                          <a:effectLst/>
                          <a:latin typeface="Calibri"/>
                          <a:ea typeface="Calibri"/>
                          <a:cs typeface="Times New Roman"/>
                        </a:rPr>
                        <a:t>4 + 6 = 10</a:t>
                      </a:r>
                    </a:p>
                    <a:p>
                      <a:pPr algn="ctr">
                        <a:lnSpc>
                          <a:spcPct val="115000"/>
                        </a:lnSpc>
                        <a:spcAft>
                          <a:spcPts val="0"/>
                        </a:spcAft>
                      </a:pPr>
                      <a:r>
                        <a:rPr lang="en-GB" sz="1100" dirty="0">
                          <a:effectLst/>
                          <a:latin typeface="Calibri"/>
                          <a:ea typeface="Calibri"/>
                          <a:cs typeface="Times New Roman"/>
                        </a:rPr>
                        <a:t>6</a:t>
                      </a:r>
                      <a:r>
                        <a:rPr lang="en-GB" sz="1100" baseline="0" dirty="0">
                          <a:effectLst/>
                          <a:latin typeface="Calibri"/>
                          <a:ea typeface="Calibri"/>
                          <a:cs typeface="Times New Roman"/>
                        </a:rPr>
                        <a:t> + 4 = 10</a:t>
                      </a:r>
                    </a:p>
                    <a:p>
                      <a:pPr algn="ctr">
                        <a:lnSpc>
                          <a:spcPct val="115000"/>
                        </a:lnSpc>
                        <a:spcAft>
                          <a:spcPts val="0"/>
                        </a:spcAft>
                      </a:pPr>
                      <a:r>
                        <a:rPr lang="en-GB" sz="1100" baseline="0" dirty="0">
                          <a:effectLst/>
                          <a:latin typeface="Calibri"/>
                          <a:ea typeface="Calibri"/>
                          <a:cs typeface="Times New Roman"/>
                        </a:rPr>
                        <a:t>10 – 6 = 4</a:t>
                      </a:r>
                    </a:p>
                    <a:p>
                      <a:pPr algn="ctr">
                        <a:lnSpc>
                          <a:spcPct val="115000"/>
                        </a:lnSpc>
                        <a:spcAft>
                          <a:spcPts val="0"/>
                        </a:spcAft>
                      </a:pPr>
                      <a:r>
                        <a:rPr lang="en-GB" sz="1100" baseline="0" dirty="0">
                          <a:effectLst/>
                          <a:latin typeface="Calibri"/>
                          <a:ea typeface="Calibri"/>
                          <a:cs typeface="Times New Roman"/>
                        </a:rPr>
                        <a:t>10 – 4 = 6</a:t>
                      </a:r>
                    </a:p>
                    <a:p>
                      <a:pPr algn="ctr">
                        <a:lnSpc>
                          <a:spcPct val="115000"/>
                        </a:lnSpc>
                        <a:spcAft>
                          <a:spcPts val="0"/>
                        </a:spcAft>
                      </a:pPr>
                      <a:endParaRPr lang="en-GB" sz="1100" baseline="0" dirty="0">
                        <a:effectLst/>
                        <a:latin typeface="Calibri"/>
                        <a:ea typeface="Calibri"/>
                        <a:cs typeface="Times New Roman"/>
                      </a:endParaRPr>
                    </a:p>
                    <a:p>
                      <a:pPr algn="ctr">
                        <a:lnSpc>
                          <a:spcPct val="115000"/>
                        </a:lnSpc>
                        <a:spcAft>
                          <a:spcPts val="0"/>
                        </a:spcAft>
                      </a:pPr>
                      <a:r>
                        <a:rPr lang="en-GB" sz="1100" baseline="0" dirty="0">
                          <a:effectLst/>
                          <a:latin typeface="Calibri"/>
                          <a:ea typeface="Calibri"/>
                          <a:cs typeface="Times New Roman"/>
                        </a:rPr>
                        <a:t>5 + 5 = 10</a:t>
                      </a:r>
                    </a:p>
                    <a:p>
                      <a:pPr algn="ctr">
                        <a:lnSpc>
                          <a:spcPct val="115000"/>
                        </a:lnSpc>
                        <a:spcAft>
                          <a:spcPts val="0"/>
                        </a:spcAft>
                      </a:pPr>
                      <a:r>
                        <a:rPr lang="en-GB" sz="1100" baseline="0" dirty="0">
                          <a:effectLst/>
                          <a:latin typeface="Calibri"/>
                          <a:ea typeface="Calibri"/>
                          <a:cs typeface="Times New Roman"/>
                        </a:rPr>
                        <a:t>10 – 5 = 5</a:t>
                      </a:r>
                    </a:p>
                  </a:txBody>
                  <a:tcPr marL="68580" marR="68580" marT="0" marB="0"/>
                </a:tc>
                <a:extLst>
                  <a:ext uri="{0D108BD9-81ED-4DB2-BD59-A6C34878D82A}">
                    <a16:rowId xmlns:a16="http://schemas.microsoft.com/office/drawing/2014/main" xmlns="" val="10000"/>
                  </a:ext>
                </a:extLst>
              </a:tr>
            </a:tbl>
          </a:graphicData>
        </a:graphic>
      </p:graphicFrame>
      <p:sp>
        <p:nvSpPr>
          <p:cNvPr id="6" name="Text Placeholder 5"/>
          <p:cNvSpPr>
            <a:spLocks noGrp="1"/>
          </p:cNvSpPr>
          <p:nvPr>
            <p:ph type="body" sz="quarter" idx="14"/>
          </p:nvPr>
        </p:nvSpPr>
        <p:spPr/>
        <p:txBody>
          <a:bodyPr>
            <a:normAutofit lnSpcReduction="10000"/>
          </a:bodyPr>
          <a:lstStyle/>
          <a:p>
            <a:r>
              <a:rPr lang="en-GB" dirty="0"/>
              <a:t>Key Vocabulary</a:t>
            </a:r>
          </a:p>
          <a:p>
            <a:pPr algn="l"/>
            <a:r>
              <a:rPr lang="en-GB" b="0" u="none" dirty="0"/>
              <a:t>What is 3 </a:t>
            </a:r>
            <a:r>
              <a:rPr lang="en-GB" u="none" dirty="0"/>
              <a:t>add</a:t>
            </a:r>
            <a:r>
              <a:rPr lang="en-GB" b="0" u="none" dirty="0"/>
              <a:t> 2?</a:t>
            </a:r>
          </a:p>
          <a:p>
            <a:pPr algn="l"/>
            <a:r>
              <a:rPr lang="en-GB" b="0" u="none" dirty="0"/>
              <a:t>What is 2 </a:t>
            </a:r>
            <a:r>
              <a:rPr lang="en-GB" u="none" dirty="0"/>
              <a:t>plus</a:t>
            </a:r>
            <a:r>
              <a:rPr lang="en-GB" b="0" u="none" dirty="0"/>
              <a:t> 2?</a:t>
            </a:r>
          </a:p>
          <a:p>
            <a:pPr algn="l"/>
            <a:r>
              <a:rPr lang="en-GB" b="0" u="none" dirty="0"/>
              <a:t>What is 5 </a:t>
            </a:r>
            <a:r>
              <a:rPr lang="en-GB" u="none" dirty="0"/>
              <a:t>take away </a:t>
            </a:r>
            <a:r>
              <a:rPr lang="en-GB" b="0" u="none" dirty="0"/>
              <a:t>2?</a:t>
            </a:r>
          </a:p>
          <a:p>
            <a:pPr algn="l"/>
            <a:r>
              <a:rPr lang="en-GB" b="0" u="none" dirty="0"/>
              <a:t>What is 1 </a:t>
            </a:r>
            <a:r>
              <a:rPr lang="en-GB" u="none" dirty="0"/>
              <a:t>less than </a:t>
            </a:r>
            <a:r>
              <a:rPr lang="en-GB" b="0" u="none" dirty="0"/>
              <a:t>4?</a:t>
            </a:r>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6 + ⃝ = 10 or 10 – ⃝ = 3.</a:t>
            </a:r>
          </a:p>
          <a:p>
            <a:endParaRPr lang="en-GB"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8640" y="87264"/>
            <a:ext cx="1368152" cy="1405522"/>
          </a:xfrm>
          <a:prstGeom prst="rect">
            <a:avLst/>
          </a:prstGeom>
        </p:spPr>
      </p:pic>
    </p:spTree>
    <p:extLst>
      <p:ext uri="{BB962C8B-B14F-4D97-AF65-F5344CB8AC3E}">
        <p14:creationId xmlns:p14="http://schemas.microsoft.com/office/powerpoint/2010/main" val="3700122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1 – </a:t>
            </a:r>
            <a:r>
              <a:rPr lang="en-GB" dirty="0" smtClean="0"/>
              <a:t>Spring 2</a:t>
            </a:r>
            <a:endParaRPr lang="en-GB" dirty="0"/>
          </a:p>
        </p:txBody>
      </p:sp>
      <p:sp>
        <p:nvSpPr>
          <p:cNvPr id="3" name="Text Placeholder 2"/>
          <p:cNvSpPr>
            <a:spLocks noGrp="1"/>
          </p:cNvSpPr>
          <p:nvPr>
            <p:ph type="body" sz="quarter" idx="11"/>
          </p:nvPr>
        </p:nvSpPr>
        <p:spPr/>
        <p:txBody>
          <a:bodyPr/>
          <a:lstStyle/>
          <a:p>
            <a:r>
              <a:rPr lang="en-GB" dirty="0"/>
              <a:t>I know number bonds for each number to 10.</a:t>
            </a:r>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3612409436"/>
              </p:ext>
            </p:extLst>
          </p:nvPr>
        </p:nvGraphicFramePr>
        <p:xfrm>
          <a:off x="719138" y="2555875"/>
          <a:ext cx="3390900" cy="2313432"/>
        </p:xfrm>
        <a:graphic>
          <a:graphicData uri="http://schemas.openxmlformats.org/drawingml/2006/table">
            <a:tbl>
              <a:tblPr firstRow="1" bandRow="1">
                <a:tableStyleId>{2D5ABB26-0587-4C30-8999-92F81FD0307C}</a:tableStyleId>
              </a:tblPr>
              <a:tblGrid>
                <a:gridCol w="847725">
                  <a:extLst>
                    <a:ext uri="{9D8B030D-6E8A-4147-A177-3AD203B41FA5}">
                      <a16:colId xmlns:a16="http://schemas.microsoft.com/office/drawing/2014/main" xmlns="" val="20000"/>
                    </a:ext>
                  </a:extLst>
                </a:gridCol>
                <a:gridCol w="847725">
                  <a:extLst>
                    <a:ext uri="{9D8B030D-6E8A-4147-A177-3AD203B41FA5}">
                      <a16:colId xmlns:a16="http://schemas.microsoft.com/office/drawing/2014/main" xmlns="" val="20001"/>
                    </a:ext>
                  </a:extLst>
                </a:gridCol>
                <a:gridCol w="847725">
                  <a:extLst>
                    <a:ext uri="{9D8B030D-6E8A-4147-A177-3AD203B41FA5}">
                      <a16:colId xmlns:a16="http://schemas.microsoft.com/office/drawing/2014/main" xmlns="" val="20002"/>
                    </a:ext>
                  </a:extLst>
                </a:gridCol>
                <a:gridCol w="847725">
                  <a:extLst>
                    <a:ext uri="{9D8B030D-6E8A-4147-A177-3AD203B41FA5}">
                      <a16:colId xmlns:a16="http://schemas.microsoft.com/office/drawing/2014/main" xmlns="" val="20003"/>
                    </a:ext>
                  </a:extLst>
                </a:gridCol>
              </a:tblGrid>
              <a:tr h="2109343">
                <a:tc>
                  <a:txBody>
                    <a:bodyPr/>
                    <a:lstStyle/>
                    <a:p>
                      <a:pPr algn="ctr">
                        <a:lnSpc>
                          <a:spcPct val="115000"/>
                        </a:lnSpc>
                        <a:spcAft>
                          <a:spcPts val="0"/>
                        </a:spcAft>
                      </a:pPr>
                      <a:r>
                        <a:rPr lang="en-GB" sz="1100" dirty="0">
                          <a:effectLst/>
                          <a:latin typeface="Calibri"/>
                          <a:ea typeface="Calibri"/>
                          <a:cs typeface="Times New Roman"/>
                        </a:rPr>
                        <a:t>0</a:t>
                      </a:r>
                      <a:r>
                        <a:rPr lang="en-GB" sz="1100" baseline="0" dirty="0">
                          <a:effectLst/>
                          <a:latin typeface="Calibri"/>
                          <a:ea typeface="Calibri"/>
                          <a:cs typeface="Times New Roman"/>
                        </a:rPr>
                        <a:t> + 7 = 7</a:t>
                      </a:r>
                    </a:p>
                    <a:p>
                      <a:pPr algn="ctr">
                        <a:lnSpc>
                          <a:spcPct val="115000"/>
                        </a:lnSpc>
                        <a:spcAft>
                          <a:spcPts val="0"/>
                        </a:spcAft>
                      </a:pPr>
                      <a:r>
                        <a:rPr lang="en-GB" sz="1100" baseline="0" dirty="0">
                          <a:effectLst/>
                          <a:latin typeface="Calibri"/>
                          <a:ea typeface="Calibri"/>
                          <a:cs typeface="Times New Roman"/>
                        </a:rPr>
                        <a:t>1 + 6 = 7</a:t>
                      </a:r>
                    </a:p>
                    <a:p>
                      <a:pPr algn="ctr">
                        <a:lnSpc>
                          <a:spcPct val="115000"/>
                        </a:lnSpc>
                        <a:spcAft>
                          <a:spcPts val="0"/>
                        </a:spcAft>
                      </a:pPr>
                      <a:r>
                        <a:rPr lang="en-GB" sz="1100" baseline="0" dirty="0">
                          <a:effectLst/>
                          <a:latin typeface="Calibri"/>
                          <a:ea typeface="Calibri"/>
                          <a:cs typeface="Times New Roman"/>
                        </a:rPr>
                        <a:t>2 + 5 = 7</a:t>
                      </a:r>
                    </a:p>
                    <a:p>
                      <a:pPr algn="ctr">
                        <a:lnSpc>
                          <a:spcPct val="115000"/>
                        </a:lnSpc>
                        <a:spcAft>
                          <a:spcPts val="0"/>
                        </a:spcAft>
                      </a:pPr>
                      <a:r>
                        <a:rPr lang="en-GB" sz="1100" baseline="0" dirty="0">
                          <a:effectLst/>
                          <a:latin typeface="Calibri"/>
                          <a:ea typeface="Calibri"/>
                          <a:cs typeface="Times New Roman"/>
                        </a:rPr>
                        <a:t>3 + 4 = 7</a:t>
                      </a:r>
                    </a:p>
                    <a:p>
                      <a:pPr algn="ctr">
                        <a:lnSpc>
                          <a:spcPct val="115000"/>
                        </a:lnSpc>
                        <a:spcAft>
                          <a:spcPts val="0"/>
                        </a:spcAft>
                      </a:pPr>
                      <a:r>
                        <a:rPr lang="en-GB" sz="1100" baseline="0" dirty="0">
                          <a:effectLst/>
                          <a:latin typeface="Calibri"/>
                          <a:ea typeface="Calibri"/>
                          <a:cs typeface="Times New Roman"/>
                        </a:rPr>
                        <a:t>4 + 3 = 7</a:t>
                      </a:r>
                    </a:p>
                    <a:p>
                      <a:pPr algn="ctr">
                        <a:lnSpc>
                          <a:spcPct val="115000"/>
                        </a:lnSpc>
                        <a:spcAft>
                          <a:spcPts val="0"/>
                        </a:spcAft>
                      </a:pPr>
                      <a:r>
                        <a:rPr lang="en-GB" sz="1100" baseline="0" dirty="0">
                          <a:effectLst/>
                          <a:latin typeface="Calibri"/>
                          <a:ea typeface="Calibri"/>
                          <a:cs typeface="Times New Roman"/>
                        </a:rPr>
                        <a:t>5 + 2 = 7</a:t>
                      </a:r>
                    </a:p>
                    <a:p>
                      <a:pPr algn="ctr">
                        <a:lnSpc>
                          <a:spcPct val="115000"/>
                        </a:lnSpc>
                        <a:spcAft>
                          <a:spcPts val="0"/>
                        </a:spcAft>
                      </a:pPr>
                      <a:r>
                        <a:rPr lang="en-GB" sz="1100" baseline="0" dirty="0">
                          <a:effectLst/>
                          <a:latin typeface="Calibri"/>
                          <a:ea typeface="Calibri"/>
                          <a:cs typeface="Times New Roman"/>
                        </a:rPr>
                        <a:t>6 + 2 = 8</a:t>
                      </a:r>
                    </a:p>
                    <a:p>
                      <a:pPr algn="ctr">
                        <a:lnSpc>
                          <a:spcPct val="115000"/>
                        </a:lnSpc>
                        <a:spcAft>
                          <a:spcPts val="0"/>
                        </a:spcAft>
                      </a:pPr>
                      <a:r>
                        <a:rPr lang="en-GB" sz="1100" baseline="0" dirty="0">
                          <a:effectLst/>
                          <a:latin typeface="Calibri"/>
                          <a:ea typeface="Calibri"/>
                          <a:cs typeface="Times New Roman"/>
                        </a:rPr>
                        <a:t>7 + 1 = 8</a:t>
                      </a:r>
                    </a:p>
                    <a:p>
                      <a:pPr algn="ctr">
                        <a:lnSpc>
                          <a:spcPct val="115000"/>
                        </a:lnSpc>
                        <a:spcAft>
                          <a:spcPts val="0"/>
                        </a:spcAft>
                      </a:pPr>
                      <a:r>
                        <a:rPr lang="en-GB" sz="1100" baseline="0" dirty="0">
                          <a:effectLst/>
                          <a:latin typeface="Calibri"/>
                          <a:ea typeface="Calibri"/>
                          <a:cs typeface="Times New Roman"/>
                        </a:rPr>
                        <a:t>8 + 0 = 8</a:t>
                      </a:r>
                    </a:p>
                  </a:txBody>
                  <a:tcPr marL="68580" marR="68580" marT="0" marB="0"/>
                </a:tc>
                <a:tc>
                  <a:txBody>
                    <a:bodyPr/>
                    <a:lstStyle/>
                    <a:p>
                      <a:pPr algn="ctr">
                        <a:lnSpc>
                          <a:spcPct val="115000"/>
                        </a:lnSpc>
                        <a:spcAft>
                          <a:spcPts val="0"/>
                        </a:spcAft>
                      </a:pPr>
                      <a:r>
                        <a:rPr lang="en-GB" sz="1100" dirty="0">
                          <a:effectLst/>
                          <a:latin typeface="Calibri"/>
                          <a:ea typeface="Calibri"/>
                          <a:cs typeface="Times New Roman"/>
                        </a:rPr>
                        <a:t>0 + 8 = 8</a:t>
                      </a:r>
                    </a:p>
                    <a:p>
                      <a:pPr algn="ctr">
                        <a:lnSpc>
                          <a:spcPct val="115000"/>
                        </a:lnSpc>
                        <a:spcAft>
                          <a:spcPts val="0"/>
                        </a:spcAft>
                      </a:pPr>
                      <a:r>
                        <a:rPr lang="en-GB" sz="1100" dirty="0">
                          <a:effectLst/>
                          <a:latin typeface="Calibri"/>
                          <a:ea typeface="Calibri"/>
                          <a:cs typeface="Times New Roman"/>
                        </a:rPr>
                        <a:t>1 + 7 = 8</a:t>
                      </a:r>
                    </a:p>
                    <a:p>
                      <a:pPr algn="ctr">
                        <a:lnSpc>
                          <a:spcPct val="115000"/>
                        </a:lnSpc>
                        <a:spcAft>
                          <a:spcPts val="0"/>
                        </a:spcAft>
                      </a:pPr>
                      <a:r>
                        <a:rPr lang="en-GB" sz="1100" dirty="0">
                          <a:effectLst/>
                          <a:latin typeface="Calibri"/>
                          <a:ea typeface="Calibri"/>
                          <a:cs typeface="Times New Roman"/>
                        </a:rPr>
                        <a:t>2</a:t>
                      </a:r>
                      <a:r>
                        <a:rPr lang="en-GB" sz="1100" baseline="0" dirty="0">
                          <a:effectLst/>
                          <a:latin typeface="Calibri"/>
                          <a:ea typeface="Calibri"/>
                          <a:cs typeface="Times New Roman"/>
                        </a:rPr>
                        <a:t> + 6 = 8</a:t>
                      </a:r>
                    </a:p>
                    <a:p>
                      <a:pPr algn="ctr">
                        <a:lnSpc>
                          <a:spcPct val="115000"/>
                        </a:lnSpc>
                        <a:spcAft>
                          <a:spcPts val="0"/>
                        </a:spcAft>
                      </a:pPr>
                      <a:r>
                        <a:rPr lang="en-GB" sz="1100" baseline="0" dirty="0">
                          <a:effectLst/>
                          <a:latin typeface="Calibri"/>
                          <a:ea typeface="Calibri"/>
                          <a:cs typeface="Times New Roman"/>
                        </a:rPr>
                        <a:t>3 + 5 = 8</a:t>
                      </a:r>
                    </a:p>
                    <a:p>
                      <a:pPr algn="ctr">
                        <a:lnSpc>
                          <a:spcPct val="115000"/>
                        </a:lnSpc>
                        <a:spcAft>
                          <a:spcPts val="0"/>
                        </a:spcAft>
                      </a:pPr>
                      <a:r>
                        <a:rPr lang="en-GB" sz="1100" baseline="0" dirty="0">
                          <a:effectLst/>
                          <a:latin typeface="Calibri"/>
                          <a:ea typeface="Calibri"/>
                          <a:cs typeface="Times New Roman"/>
                        </a:rPr>
                        <a:t>4 + 4  = 8</a:t>
                      </a:r>
                    </a:p>
                    <a:p>
                      <a:pPr algn="ctr">
                        <a:lnSpc>
                          <a:spcPct val="115000"/>
                        </a:lnSpc>
                        <a:spcAft>
                          <a:spcPts val="0"/>
                        </a:spcAft>
                      </a:pPr>
                      <a:r>
                        <a:rPr lang="en-GB" sz="1100" baseline="0" dirty="0">
                          <a:effectLst/>
                          <a:latin typeface="Calibri"/>
                          <a:ea typeface="Calibri"/>
                          <a:cs typeface="Times New Roman"/>
                        </a:rPr>
                        <a:t>5 + 3 = 8</a:t>
                      </a:r>
                    </a:p>
                    <a:p>
                      <a:pPr algn="ctr">
                        <a:lnSpc>
                          <a:spcPct val="115000"/>
                        </a:lnSpc>
                        <a:spcAft>
                          <a:spcPts val="0"/>
                        </a:spcAft>
                      </a:pPr>
                      <a:r>
                        <a:rPr lang="en-GB" sz="1100" baseline="0" dirty="0">
                          <a:effectLst/>
                          <a:latin typeface="Calibri"/>
                          <a:ea typeface="Calibri"/>
                          <a:cs typeface="Times New Roman"/>
                        </a:rPr>
                        <a:t>6 + 2 = 8</a:t>
                      </a:r>
                    </a:p>
                    <a:p>
                      <a:pPr algn="ctr">
                        <a:lnSpc>
                          <a:spcPct val="115000"/>
                        </a:lnSpc>
                        <a:spcAft>
                          <a:spcPts val="0"/>
                        </a:spcAft>
                      </a:pPr>
                      <a:r>
                        <a:rPr lang="en-GB" sz="1100" baseline="0" dirty="0">
                          <a:effectLst/>
                          <a:latin typeface="Calibri"/>
                          <a:ea typeface="Calibri"/>
                          <a:cs typeface="Times New Roman"/>
                        </a:rPr>
                        <a:t>7 + 1 = 8</a:t>
                      </a:r>
                    </a:p>
                    <a:p>
                      <a:pPr algn="ctr">
                        <a:lnSpc>
                          <a:spcPct val="115000"/>
                        </a:lnSpc>
                        <a:spcAft>
                          <a:spcPts val="0"/>
                        </a:spcAft>
                      </a:pPr>
                      <a:r>
                        <a:rPr lang="en-GB" sz="1100" baseline="0" dirty="0">
                          <a:effectLst/>
                          <a:latin typeface="Calibri"/>
                          <a:ea typeface="Calibri"/>
                          <a:cs typeface="Times New Roman"/>
                        </a:rPr>
                        <a:t>8 + 0 = 8</a:t>
                      </a:r>
                      <a:endParaRPr lang="en-GB"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1100" dirty="0">
                          <a:effectLst/>
                          <a:latin typeface="Calibri"/>
                          <a:ea typeface="Calibri"/>
                          <a:cs typeface="Times New Roman"/>
                        </a:rPr>
                        <a:t>0 + 9</a:t>
                      </a:r>
                      <a:r>
                        <a:rPr lang="en-GB" sz="1100" baseline="0" dirty="0">
                          <a:effectLst/>
                          <a:latin typeface="Calibri"/>
                          <a:ea typeface="Calibri"/>
                          <a:cs typeface="Times New Roman"/>
                        </a:rPr>
                        <a:t> = 9</a:t>
                      </a:r>
                    </a:p>
                    <a:p>
                      <a:pPr algn="ctr">
                        <a:lnSpc>
                          <a:spcPct val="115000"/>
                        </a:lnSpc>
                        <a:spcAft>
                          <a:spcPts val="0"/>
                        </a:spcAft>
                      </a:pPr>
                      <a:r>
                        <a:rPr lang="en-GB" sz="1100" baseline="0" dirty="0">
                          <a:effectLst/>
                          <a:latin typeface="Calibri"/>
                          <a:ea typeface="Calibri"/>
                          <a:cs typeface="Times New Roman"/>
                        </a:rPr>
                        <a:t>1 + 8 = 9</a:t>
                      </a:r>
                    </a:p>
                    <a:p>
                      <a:pPr algn="ctr">
                        <a:lnSpc>
                          <a:spcPct val="115000"/>
                        </a:lnSpc>
                        <a:spcAft>
                          <a:spcPts val="0"/>
                        </a:spcAft>
                      </a:pPr>
                      <a:r>
                        <a:rPr lang="en-GB" sz="1100" baseline="0" dirty="0">
                          <a:effectLst/>
                          <a:latin typeface="Calibri"/>
                          <a:ea typeface="Calibri"/>
                          <a:cs typeface="Times New Roman"/>
                        </a:rPr>
                        <a:t>2 + 7 = 9</a:t>
                      </a:r>
                    </a:p>
                    <a:p>
                      <a:pPr algn="ctr">
                        <a:lnSpc>
                          <a:spcPct val="115000"/>
                        </a:lnSpc>
                        <a:spcAft>
                          <a:spcPts val="0"/>
                        </a:spcAft>
                      </a:pPr>
                      <a:r>
                        <a:rPr lang="en-GB" sz="1100" baseline="0" dirty="0">
                          <a:effectLst/>
                          <a:latin typeface="Calibri"/>
                          <a:ea typeface="Calibri"/>
                          <a:cs typeface="Times New Roman"/>
                        </a:rPr>
                        <a:t>3 + 6 = 9</a:t>
                      </a:r>
                    </a:p>
                    <a:p>
                      <a:pPr algn="ctr">
                        <a:lnSpc>
                          <a:spcPct val="115000"/>
                        </a:lnSpc>
                        <a:spcAft>
                          <a:spcPts val="0"/>
                        </a:spcAft>
                      </a:pPr>
                      <a:r>
                        <a:rPr lang="en-GB" sz="1100" baseline="0" dirty="0">
                          <a:effectLst/>
                          <a:latin typeface="Calibri"/>
                          <a:ea typeface="Calibri"/>
                          <a:cs typeface="Times New Roman"/>
                        </a:rPr>
                        <a:t>4 + 5 = 9</a:t>
                      </a:r>
                    </a:p>
                    <a:p>
                      <a:pPr algn="ctr">
                        <a:lnSpc>
                          <a:spcPct val="115000"/>
                        </a:lnSpc>
                        <a:spcAft>
                          <a:spcPts val="0"/>
                        </a:spcAft>
                      </a:pPr>
                      <a:r>
                        <a:rPr lang="en-GB" sz="1100" baseline="0" dirty="0">
                          <a:effectLst/>
                          <a:latin typeface="Calibri"/>
                          <a:ea typeface="Calibri"/>
                          <a:cs typeface="Times New Roman"/>
                        </a:rPr>
                        <a:t>5 + 4 = 9</a:t>
                      </a:r>
                    </a:p>
                    <a:p>
                      <a:pPr algn="ctr">
                        <a:lnSpc>
                          <a:spcPct val="115000"/>
                        </a:lnSpc>
                        <a:spcAft>
                          <a:spcPts val="0"/>
                        </a:spcAft>
                      </a:pPr>
                      <a:r>
                        <a:rPr lang="en-GB" sz="1100" baseline="0" dirty="0">
                          <a:effectLst/>
                          <a:latin typeface="Calibri"/>
                          <a:ea typeface="Calibri"/>
                          <a:cs typeface="Times New Roman"/>
                        </a:rPr>
                        <a:t>6 + 3 = 9</a:t>
                      </a:r>
                    </a:p>
                    <a:p>
                      <a:pPr algn="ctr">
                        <a:lnSpc>
                          <a:spcPct val="115000"/>
                        </a:lnSpc>
                        <a:spcAft>
                          <a:spcPts val="0"/>
                        </a:spcAft>
                      </a:pPr>
                      <a:r>
                        <a:rPr lang="en-GB" sz="1100" baseline="0" dirty="0">
                          <a:effectLst/>
                          <a:latin typeface="Calibri"/>
                          <a:ea typeface="Calibri"/>
                          <a:cs typeface="Times New Roman"/>
                        </a:rPr>
                        <a:t>7 + 2 = 9</a:t>
                      </a:r>
                    </a:p>
                    <a:p>
                      <a:pPr algn="ctr">
                        <a:lnSpc>
                          <a:spcPct val="115000"/>
                        </a:lnSpc>
                        <a:spcAft>
                          <a:spcPts val="0"/>
                        </a:spcAft>
                      </a:pPr>
                      <a:r>
                        <a:rPr lang="en-GB" sz="1100" baseline="0" dirty="0">
                          <a:effectLst/>
                          <a:latin typeface="Calibri"/>
                          <a:ea typeface="Calibri"/>
                          <a:cs typeface="Times New Roman"/>
                        </a:rPr>
                        <a:t>8 + 1 = 9</a:t>
                      </a:r>
                    </a:p>
                    <a:p>
                      <a:pPr algn="ctr">
                        <a:lnSpc>
                          <a:spcPct val="115000"/>
                        </a:lnSpc>
                        <a:spcAft>
                          <a:spcPts val="0"/>
                        </a:spcAft>
                      </a:pPr>
                      <a:r>
                        <a:rPr lang="en-GB" sz="1100" baseline="0" dirty="0">
                          <a:effectLst/>
                          <a:latin typeface="Calibri"/>
                          <a:ea typeface="Calibri"/>
                          <a:cs typeface="Times New Roman"/>
                        </a:rPr>
                        <a:t>9 + 0 = 9</a:t>
                      </a:r>
                    </a:p>
                  </a:txBody>
                  <a:tcPr marL="68580" marR="68580" marT="0" marB="0"/>
                </a:tc>
                <a:tc>
                  <a:txBody>
                    <a:bodyPr/>
                    <a:lstStyle/>
                    <a:p>
                      <a:pPr algn="ctr">
                        <a:lnSpc>
                          <a:spcPct val="115000"/>
                        </a:lnSpc>
                        <a:spcAft>
                          <a:spcPts val="0"/>
                        </a:spcAft>
                      </a:pPr>
                      <a:r>
                        <a:rPr lang="en-GB" sz="1100" dirty="0">
                          <a:effectLst/>
                          <a:latin typeface="Calibri"/>
                          <a:ea typeface="Calibri"/>
                          <a:cs typeface="Times New Roman"/>
                        </a:rPr>
                        <a:t>0 + 10 = 10</a:t>
                      </a:r>
                    </a:p>
                    <a:p>
                      <a:pPr algn="ctr">
                        <a:lnSpc>
                          <a:spcPct val="115000"/>
                        </a:lnSpc>
                        <a:spcAft>
                          <a:spcPts val="0"/>
                        </a:spcAft>
                      </a:pPr>
                      <a:r>
                        <a:rPr lang="en-GB" sz="1100" baseline="0" dirty="0">
                          <a:effectLst/>
                          <a:latin typeface="Calibri"/>
                          <a:ea typeface="Calibri"/>
                          <a:cs typeface="Times New Roman"/>
                        </a:rPr>
                        <a:t>1 + 9 = 10</a:t>
                      </a:r>
                    </a:p>
                    <a:p>
                      <a:pPr algn="ctr">
                        <a:lnSpc>
                          <a:spcPct val="115000"/>
                        </a:lnSpc>
                        <a:spcAft>
                          <a:spcPts val="0"/>
                        </a:spcAft>
                      </a:pPr>
                      <a:r>
                        <a:rPr lang="en-GB" sz="1100" baseline="0" dirty="0">
                          <a:effectLst/>
                          <a:latin typeface="Calibri"/>
                          <a:ea typeface="Calibri"/>
                          <a:cs typeface="Times New Roman"/>
                        </a:rPr>
                        <a:t>2 + 8 = 10</a:t>
                      </a:r>
                    </a:p>
                    <a:p>
                      <a:pPr algn="ctr">
                        <a:lnSpc>
                          <a:spcPct val="115000"/>
                        </a:lnSpc>
                        <a:spcAft>
                          <a:spcPts val="0"/>
                        </a:spcAft>
                      </a:pPr>
                      <a:r>
                        <a:rPr lang="en-GB" sz="1100" baseline="0" dirty="0">
                          <a:effectLst/>
                          <a:latin typeface="Calibri"/>
                          <a:ea typeface="Calibri"/>
                          <a:cs typeface="Times New Roman"/>
                        </a:rPr>
                        <a:t>3 + 7 = 10</a:t>
                      </a:r>
                    </a:p>
                    <a:p>
                      <a:pPr algn="ctr">
                        <a:lnSpc>
                          <a:spcPct val="115000"/>
                        </a:lnSpc>
                        <a:spcAft>
                          <a:spcPts val="0"/>
                        </a:spcAft>
                      </a:pPr>
                      <a:r>
                        <a:rPr lang="en-GB" sz="1100" baseline="0" dirty="0">
                          <a:effectLst/>
                          <a:latin typeface="Calibri"/>
                          <a:ea typeface="Calibri"/>
                          <a:cs typeface="Times New Roman"/>
                        </a:rPr>
                        <a:t>4 + 6 = 10</a:t>
                      </a:r>
                    </a:p>
                    <a:p>
                      <a:pPr algn="ctr">
                        <a:lnSpc>
                          <a:spcPct val="115000"/>
                        </a:lnSpc>
                        <a:spcAft>
                          <a:spcPts val="0"/>
                        </a:spcAft>
                      </a:pPr>
                      <a:r>
                        <a:rPr lang="en-GB" sz="1100" baseline="0" dirty="0">
                          <a:effectLst/>
                          <a:latin typeface="Calibri"/>
                          <a:ea typeface="Calibri"/>
                          <a:cs typeface="Times New Roman"/>
                        </a:rPr>
                        <a:t>5 + 5 = 10</a:t>
                      </a:r>
                    </a:p>
                    <a:p>
                      <a:pPr algn="ctr">
                        <a:lnSpc>
                          <a:spcPct val="115000"/>
                        </a:lnSpc>
                        <a:spcAft>
                          <a:spcPts val="0"/>
                        </a:spcAft>
                      </a:pPr>
                      <a:r>
                        <a:rPr lang="en-GB" sz="1100" baseline="0" dirty="0">
                          <a:effectLst/>
                          <a:latin typeface="Calibri"/>
                          <a:ea typeface="Calibri"/>
                          <a:cs typeface="Times New Roman"/>
                        </a:rPr>
                        <a:t>6 + 4 = 10</a:t>
                      </a:r>
                    </a:p>
                    <a:p>
                      <a:pPr algn="ctr">
                        <a:lnSpc>
                          <a:spcPct val="115000"/>
                        </a:lnSpc>
                        <a:spcAft>
                          <a:spcPts val="0"/>
                        </a:spcAft>
                      </a:pPr>
                      <a:r>
                        <a:rPr lang="en-GB" sz="1100" baseline="0" dirty="0">
                          <a:effectLst/>
                          <a:latin typeface="Calibri"/>
                          <a:ea typeface="Calibri"/>
                          <a:cs typeface="Times New Roman"/>
                        </a:rPr>
                        <a:t>7 + 3 = 10</a:t>
                      </a:r>
                    </a:p>
                    <a:p>
                      <a:pPr algn="ctr">
                        <a:lnSpc>
                          <a:spcPct val="115000"/>
                        </a:lnSpc>
                        <a:spcAft>
                          <a:spcPts val="0"/>
                        </a:spcAft>
                      </a:pPr>
                      <a:r>
                        <a:rPr lang="en-GB" sz="1100" baseline="0" dirty="0">
                          <a:effectLst/>
                          <a:latin typeface="Calibri"/>
                          <a:ea typeface="Calibri"/>
                          <a:cs typeface="Times New Roman"/>
                        </a:rPr>
                        <a:t>8 + 2 = 10</a:t>
                      </a:r>
                    </a:p>
                    <a:p>
                      <a:pPr algn="ctr">
                        <a:lnSpc>
                          <a:spcPct val="115000"/>
                        </a:lnSpc>
                        <a:spcAft>
                          <a:spcPts val="0"/>
                        </a:spcAft>
                      </a:pPr>
                      <a:r>
                        <a:rPr lang="en-GB" sz="1100" baseline="0" dirty="0">
                          <a:effectLst/>
                          <a:latin typeface="Calibri"/>
                          <a:ea typeface="Calibri"/>
                          <a:cs typeface="Times New Roman"/>
                        </a:rPr>
                        <a:t>9 + 1 = 10</a:t>
                      </a:r>
                    </a:p>
                    <a:p>
                      <a:pPr algn="ctr">
                        <a:lnSpc>
                          <a:spcPct val="115000"/>
                        </a:lnSpc>
                        <a:spcAft>
                          <a:spcPts val="0"/>
                        </a:spcAft>
                      </a:pPr>
                      <a:r>
                        <a:rPr lang="en-GB" sz="1100" baseline="0" dirty="0">
                          <a:effectLst/>
                          <a:latin typeface="Calibri"/>
                          <a:ea typeface="Calibri"/>
                          <a:cs typeface="Times New Roman"/>
                        </a:rPr>
                        <a:t>10 + 0 = 10</a:t>
                      </a:r>
                    </a:p>
                    <a:p>
                      <a:pPr algn="ctr">
                        <a:lnSpc>
                          <a:spcPct val="115000"/>
                        </a:lnSpc>
                        <a:spcAft>
                          <a:spcPts val="0"/>
                        </a:spcAft>
                      </a:pP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0"/>
                  </a:ext>
                </a:extLst>
              </a:tr>
            </a:tbl>
          </a:graphicData>
        </a:graphic>
      </p:graphicFrame>
      <p:sp>
        <p:nvSpPr>
          <p:cNvPr id="6" name="Text Placeholder 5"/>
          <p:cNvSpPr>
            <a:spLocks noGrp="1"/>
          </p:cNvSpPr>
          <p:nvPr>
            <p:ph type="body" sz="quarter" idx="14"/>
          </p:nvPr>
        </p:nvSpPr>
        <p:spPr/>
        <p:txBody>
          <a:bodyPr>
            <a:normAutofit fontScale="92500"/>
          </a:bodyPr>
          <a:lstStyle/>
          <a:p>
            <a:r>
              <a:rPr lang="en-GB" dirty="0"/>
              <a:t>Key Vocabulary</a:t>
            </a:r>
          </a:p>
          <a:p>
            <a:pPr algn="l"/>
            <a:r>
              <a:rPr lang="en-GB" b="0" u="none" dirty="0"/>
              <a:t>What do I </a:t>
            </a:r>
            <a:r>
              <a:rPr lang="en-GB" u="none" dirty="0"/>
              <a:t>add </a:t>
            </a:r>
            <a:r>
              <a:rPr lang="en-GB" b="0" u="none" dirty="0"/>
              <a:t>to 5 to make 10?</a:t>
            </a:r>
          </a:p>
          <a:p>
            <a:pPr algn="l"/>
            <a:r>
              <a:rPr lang="en-GB" b="0" u="none" dirty="0"/>
              <a:t>What is 10 </a:t>
            </a:r>
            <a:r>
              <a:rPr lang="en-GB" u="none" dirty="0"/>
              <a:t>take away </a:t>
            </a:r>
            <a:r>
              <a:rPr lang="en-GB" b="0" u="none" dirty="0"/>
              <a:t>6?</a:t>
            </a:r>
          </a:p>
          <a:p>
            <a:pPr algn="l"/>
            <a:r>
              <a:rPr lang="en-GB" b="0" u="none" dirty="0"/>
              <a:t>What is 3 </a:t>
            </a:r>
            <a:r>
              <a:rPr lang="en-GB" u="none" dirty="0"/>
              <a:t>less than </a:t>
            </a:r>
            <a:r>
              <a:rPr lang="en-GB" b="0" u="none" dirty="0"/>
              <a:t>10?</a:t>
            </a:r>
          </a:p>
          <a:p>
            <a:pPr algn="l"/>
            <a:r>
              <a:rPr lang="en-GB" u="none" dirty="0"/>
              <a:t>How many more </a:t>
            </a:r>
            <a:r>
              <a:rPr lang="en-GB" b="0" u="none" dirty="0"/>
              <a:t>than 2 is 10?</a:t>
            </a:r>
            <a:endParaRPr lang="en-GB" u="none" dirty="0"/>
          </a:p>
        </p:txBody>
      </p:sp>
      <p:sp>
        <p:nvSpPr>
          <p:cNvPr id="13" name="Text Placeholder 12"/>
          <p:cNvSpPr>
            <a:spLocks noGrp="1"/>
          </p:cNvSpPr>
          <p:nvPr>
            <p:ph type="body" sz="quarter" idx="15"/>
          </p:nvPr>
        </p:nvSpPr>
        <p:spPr/>
        <p:txBody>
          <a:bodyPr/>
          <a:lstStyle/>
          <a:p>
            <a:pPr lvl="0"/>
            <a:r>
              <a:rPr lang="en-GB" dirty="0">
                <a:ea typeface="Calibri" pitchFamily="34" charset="0"/>
                <a:cs typeface="Times New Roman" pitchFamily="18" charset="0"/>
              </a:rPr>
              <a:t>They should be able to answer these questions in any order, including missing number </a:t>
            </a:r>
            <a:r>
              <a:rPr lang="en-GB" altLang="en-US" dirty="0">
                <a:ea typeface="Calibri" pitchFamily="34" charset="0"/>
                <a:cs typeface="Times New Roman" pitchFamily="18" charset="0"/>
              </a:rPr>
              <a:t>questions e.g.  1 + ⃝ = 10 or 9 – ⃝ = 8.</a:t>
            </a:r>
          </a:p>
          <a:p>
            <a:endParaRPr lang="en-GB"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8640" y="87264"/>
            <a:ext cx="1368152" cy="1405522"/>
          </a:xfrm>
          <a:prstGeom prst="rect">
            <a:avLst/>
          </a:prstGeom>
        </p:spPr>
      </p:pic>
    </p:spTree>
    <p:extLst>
      <p:ext uri="{BB962C8B-B14F-4D97-AF65-F5344CB8AC3E}">
        <p14:creationId xmlns:p14="http://schemas.microsoft.com/office/powerpoint/2010/main" val="294954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1 – </a:t>
            </a:r>
            <a:r>
              <a:rPr lang="en-GB" dirty="0" smtClean="0"/>
              <a:t>Summer 1</a:t>
            </a:r>
            <a:endParaRPr lang="en-GB" dirty="0"/>
          </a:p>
        </p:txBody>
      </p:sp>
      <p:sp>
        <p:nvSpPr>
          <p:cNvPr id="3" name="Text Placeholder 2"/>
          <p:cNvSpPr>
            <a:spLocks noGrp="1"/>
          </p:cNvSpPr>
          <p:nvPr>
            <p:ph type="body" sz="quarter" idx="11"/>
          </p:nvPr>
        </p:nvSpPr>
        <p:spPr/>
        <p:txBody>
          <a:bodyPr/>
          <a:lstStyle/>
          <a:p>
            <a:r>
              <a:rPr lang="en-GB" dirty="0"/>
              <a:t>I know doubles and halves of numbers to 10.</a:t>
            </a:r>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Use time wisely. Can you practise these KIRFs while walking to school or during a car journey? You don’t need to practise them all at once: perhaps you could have a fact of the day. If you would like more ideas, please speak to your child’s teacher.</a:t>
            </a: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Ping Pong</a:t>
            </a:r>
            <a:r>
              <a:rPr lang="en-GB" altLang="en-US" dirty="0">
                <a:cs typeface="Times New Roman" pitchFamily="18" charset="0"/>
              </a:rPr>
              <a:t> – In this game, the parent says, “Ping,” and the child replies, “Pong.” Then the parent says a number and the child doubles it. For a harder version, the adult can say, “Pong.” The child replies, “Ping,” and then halves the next number given.</a:t>
            </a:r>
            <a:endParaRPr lang="en-GB" altLang="en-US" u="sng" dirty="0">
              <a:cs typeface="Times New Roman" pitchFamily="18" charset="0"/>
            </a:endParaRPr>
          </a:p>
          <a:p>
            <a:pPr lvl="0" eaLnBrk="0" fontAlgn="base" hangingPunct="0">
              <a:spcBef>
                <a:spcPct val="0"/>
              </a:spcBef>
              <a:spcAft>
                <a:spcPct val="0"/>
              </a:spcAft>
              <a:buClrTx/>
              <a:buSzTx/>
            </a:pPr>
            <a:endParaRPr lang="en-GB" altLang="en-US" dirty="0">
              <a:cs typeface="Times New Roman" pitchFamily="18" charset="0"/>
            </a:endParaRPr>
          </a:p>
          <a:p>
            <a:pPr lvl="0" eaLnBrk="0" fontAlgn="base" hangingPunct="0">
              <a:spcBef>
                <a:spcPct val="0"/>
              </a:spcBef>
              <a:spcAft>
                <a:spcPct val="0"/>
              </a:spcAft>
              <a:buClrTx/>
              <a:buSzTx/>
            </a:pPr>
            <a:r>
              <a:rPr lang="en-GB" altLang="en-US" u="sng" dirty="0">
                <a:cs typeface="Times New Roman" pitchFamily="18" charset="0"/>
              </a:rPr>
              <a:t>Practise online </a:t>
            </a:r>
            <a:r>
              <a:rPr lang="en-GB" altLang="en-US" dirty="0">
                <a:cs typeface="Times New Roman" pitchFamily="18" charset="0"/>
              </a:rPr>
              <a:t>– Go to </a:t>
            </a:r>
            <a:r>
              <a:rPr lang="en-GB" altLang="en-US" dirty="0">
                <a:cs typeface="Times New Roman" pitchFamily="18" charset="0"/>
                <a:hlinkClick r:id="rId2"/>
              </a:rPr>
              <a:t>www.conkermaths.com</a:t>
            </a:r>
            <a:r>
              <a:rPr lang="en-GB" altLang="en-US" dirty="0">
                <a:cs typeface="Times New Roman" pitchFamily="18" charset="0"/>
              </a:rPr>
              <a:t> and see how many questions you can answer in just 90 seconds.</a:t>
            </a:r>
            <a:endParaRPr lang="en-GB" altLang="en-US" dirty="0">
              <a:cs typeface="Arial" pitchFamily="34" charset="0"/>
            </a:endParaRPr>
          </a:p>
          <a:p>
            <a:pPr lvl="0"/>
            <a:endParaRPr lang="en-GB" altLang="en-US"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3945846854"/>
              </p:ext>
            </p:extLst>
          </p:nvPr>
        </p:nvGraphicFramePr>
        <p:xfrm>
          <a:off x="692696" y="2555776"/>
          <a:ext cx="2376264" cy="2880320"/>
        </p:xfrm>
        <a:graphic>
          <a:graphicData uri="http://schemas.openxmlformats.org/drawingml/2006/table">
            <a:tbl>
              <a:tblPr firstRow="1" bandRow="1">
                <a:tableStyleId>{2D5ABB26-0587-4C30-8999-92F81FD0307C}</a:tableStyleId>
              </a:tblPr>
              <a:tblGrid>
                <a:gridCol w="1188132">
                  <a:extLst>
                    <a:ext uri="{9D8B030D-6E8A-4147-A177-3AD203B41FA5}">
                      <a16:colId xmlns:a16="http://schemas.microsoft.com/office/drawing/2014/main" xmlns="" val="20000"/>
                    </a:ext>
                  </a:extLst>
                </a:gridCol>
                <a:gridCol w="1188132">
                  <a:extLst>
                    <a:ext uri="{9D8B030D-6E8A-4147-A177-3AD203B41FA5}">
                      <a16:colId xmlns:a16="http://schemas.microsoft.com/office/drawing/2014/main" xmlns="" val="20001"/>
                    </a:ext>
                  </a:extLst>
                </a:gridCol>
              </a:tblGrid>
              <a:tr h="2880320">
                <a:tc>
                  <a:txBody>
                    <a:bodyPr/>
                    <a:lstStyle/>
                    <a:p>
                      <a:pPr algn="ctr">
                        <a:lnSpc>
                          <a:spcPct val="115000"/>
                        </a:lnSpc>
                        <a:spcAft>
                          <a:spcPts val="0"/>
                        </a:spcAft>
                      </a:pPr>
                      <a:r>
                        <a:rPr lang="en-GB" sz="1400" dirty="0">
                          <a:effectLst/>
                          <a:latin typeface="Calibri"/>
                          <a:ea typeface="Calibri"/>
                          <a:cs typeface="Times New Roman"/>
                        </a:rPr>
                        <a:t>0 + 0 = 0</a:t>
                      </a:r>
                    </a:p>
                    <a:p>
                      <a:pPr algn="ctr">
                        <a:lnSpc>
                          <a:spcPct val="115000"/>
                        </a:lnSpc>
                        <a:spcAft>
                          <a:spcPts val="0"/>
                        </a:spcAft>
                      </a:pPr>
                      <a:r>
                        <a:rPr lang="en-GB" sz="1400" dirty="0">
                          <a:effectLst/>
                          <a:latin typeface="Calibri"/>
                          <a:ea typeface="Calibri"/>
                          <a:cs typeface="Times New Roman"/>
                        </a:rPr>
                        <a:t>1 + 1 = 1</a:t>
                      </a:r>
                    </a:p>
                    <a:p>
                      <a:pPr algn="ctr">
                        <a:lnSpc>
                          <a:spcPct val="115000"/>
                        </a:lnSpc>
                        <a:spcAft>
                          <a:spcPts val="0"/>
                        </a:spcAft>
                      </a:pPr>
                      <a:r>
                        <a:rPr lang="en-GB" sz="1400" dirty="0">
                          <a:effectLst/>
                          <a:latin typeface="Calibri"/>
                          <a:ea typeface="Calibri"/>
                          <a:cs typeface="Times New Roman"/>
                        </a:rPr>
                        <a:t>2 + 2 = 4</a:t>
                      </a:r>
                    </a:p>
                    <a:p>
                      <a:pPr algn="ctr">
                        <a:lnSpc>
                          <a:spcPct val="115000"/>
                        </a:lnSpc>
                        <a:spcAft>
                          <a:spcPts val="0"/>
                        </a:spcAft>
                      </a:pPr>
                      <a:r>
                        <a:rPr lang="en-GB" sz="1400" dirty="0">
                          <a:effectLst/>
                          <a:latin typeface="Calibri"/>
                          <a:ea typeface="Calibri"/>
                          <a:cs typeface="Times New Roman"/>
                        </a:rPr>
                        <a:t>3 + 3 = 6</a:t>
                      </a:r>
                    </a:p>
                    <a:p>
                      <a:pPr algn="ctr">
                        <a:lnSpc>
                          <a:spcPct val="115000"/>
                        </a:lnSpc>
                        <a:spcAft>
                          <a:spcPts val="0"/>
                        </a:spcAft>
                      </a:pPr>
                      <a:r>
                        <a:rPr lang="en-GB" sz="1400" dirty="0">
                          <a:effectLst/>
                          <a:latin typeface="Calibri"/>
                          <a:ea typeface="Calibri"/>
                          <a:cs typeface="Times New Roman"/>
                        </a:rPr>
                        <a:t>4 + 4 = 8</a:t>
                      </a:r>
                    </a:p>
                    <a:p>
                      <a:pPr algn="ctr">
                        <a:lnSpc>
                          <a:spcPct val="115000"/>
                        </a:lnSpc>
                        <a:spcAft>
                          <a:spcPts val="0"/>
                        </a:spcAft>
                      </a:pPr>
                      <a:r>
                        <a:rPr lang="en-GB" sz="1400" dirty="0">
                          <a:effectLst/>
                          <a:latin typeface="Calibri"/>
                          <a:ea typeface="Calibri"/>
                          <a:cs typeface="Times New Roman"/>
                        </a:rPr>
                        <a:t>5 + 5 = 10</a:t>
                      </a:r>
                    </a:p>
                    <a:p>
                      <a:pPr algn="ctr">
                        <a:lnSpc>
                          <a:spcPct val="115000"/>
                        </a:lnSpc>
                        <a:spcAft>
                          <a:spcPts val="0"/>
                        </a:spcAft>
                      </a:pPr>
                      <a:r>
                        <a:rPr lang="en-GB" sz="1400" dirty="0">
                          <a:effectLst/>
                          <a:latin typeface="Calibri"/>
                          <a:ea typeface="Calibri"/>
                          <a:cs typeface="Times New Roman"/>
                        </a:rPr>
                        <a:t>6 + 6 = 12</a:t>
                      </a:r>
                    </a:p>
                    <a:p>
                      <a:pPr algn="ctr">
                        <a:lnSpc>
                          <a:spcPct val="115000"/>
                        </a:lnSpc>
                        <a:spcAft>
                          <a:spcPts val="0"/>
                        </a:spcAft>
                      </a:pPr>
                      <a:r>
                        <a:rPr lang="en-GB" sz="1400" dirty="0">
                          <a:effectLst/>
                          <a:latin typeface="Calibri"/>
                          <a:ea typeface="Calibri"/>
                          <a:cs typeface="Times New Roman"/>
                        </a:rPr>
                        <a:t>7 + 7 = 14</a:t>
                      </a:r>
                    </a:p>
                    <a:p>
                      <a:pPr algn="ctr">
                        <a:lnSpc>
                          <a:spcPct val="115000"/>
                        </a:lnSpc>
                        <a:spcAft>
                          <a:spcPts val="0"/>
                        </a:spcAft>
                      </a:pPr>
                      <a:r>
                        <a:rPr lang="en-GB" sz="1400" dirty="0">
                          <a:effectLst/>
                          <a:latin typeface="Calibri"/>
                          <a:ea typeface="Calibri"/>
                          <a:cs typeface="Times New Roman"/>
                        </a:rPr>
                        <a:t>8 + 8 = 16</a:t>
                      </a:r>
                    </a:p>
                    <a:p>
                      <a:pPr algn="ctr">
                        <a:lnSpc>
                          <a:spcPct val="115000"/>
                        </a:lnSpc>
                        <a:spcAft>
                          <a:spcPts val="0"/>
                        </a:spcAft>
                      </a:pPr>
                      <a:r>
                        <a:rPr lang="en-GB" sz="1400" dirty="0">
                          <a:effectLst/>
                          <a:latin typeface="Calibri"/>
                          <a:ea typeface="Calibri"/>
                          <a:cs typeface="Times New Roman"/>
                        </a:rPr>
                        <a:t>9 + 9 = 18</a:t>
                      </a:r>
                    </a:p>
                    <a:p>
                      <a:pPr algn="ctr">
                        <a:lnSpc>
                          <a:spcPct val="115000"/>
                        </a:lnSpc>
                        <a:spcAft>
                          <a:spcPts val="0"/>
                        </a:spcAft>
                      </a:pPr>
                      <a:r>
                        <a:rPr lang="en-GB" sz="1400" dirty="0">
                          <a:effectLst/>
                          <a:latin typeface="Calibri"/>
                          <a:ea typeface="Calibri"/>
                          <a:cs typeface="Times New Roman"/>
                        </a:rPr>
                        <a:t>10 + 10 = 20</a:t>
                      </a:r>
                    </a:p>
                  </a:txBody>
                  <a:tcPr marL="68580" marR="68580" marT="0" marB="0"/>
                </a:tc>
                <a:tc>
                  <a:txBody>
                    <a:bodyPr/>
                    <a:lstStyle/>
                    <a:p>
                      <a:pPr algn="ctr">
                        <a:lnSpc>
                          <a:spcPct val="115000"/>
                        </a:lnSpc>
                        <a:spcAft>
                          <a:spcPts val="0"/>
                        </a:spcAft>
                      </a:pPr>
                      <a:r>
                        <a:rPr lang="en-GB" sz="1400" dirty="0">
                          <a:effectLst/>
                          <a:latin typeface="Calibri"/>
                          <a:ea typeface="Calibri"/>
                          <a:cs typeface="Times New Roman"/>
                        </a:rPr>
                        <a:t>½ of 0 = 0</a:t>
                      </a:r>
                    </a:p>
                    <a:p>
                      <a:pPr algn="ctr">
                        <a:lnSpc>
                          <a:spcPct val="115000"/>
                        </a:lnSpc>
                        <a:spcAft>
                          <a:spcPts val="0"/>
                        </a:spcAft>
                      </a:pPr>
                      <a:r>
                        <a:rPr lang="en-GB" sz="1400" dirty="0">
                          <a:effectLst/>
                          <a:latin typeface="Calibri"/>
                          <a:ea typeface="Calibri"/>
                          <a:cs typeface="Times New Roman"/>
                        </a:rPr>
                        <a:t>½ of 2 = 1</a:t>
                      </a:r>
                    </a:p>
                    <a:p>
                      <a:pPr algn="ctr">
                        <a:lnSpc>
                          <a:spcPct val="115000"/>
                        </a:lnSpc>
                        <a:spcAft>
                          <a:spcPts val="0"/>
                        </a:spcAft>
                      </a:pPr>
                      <a:r>
                        <a:rPr lang="en-GB" sz="1400" dirty="0">
                          <a:effectLst/>
                          <a:latin typeface="Calibri"/>
                          <a:ea typeface="Calibri"/>
                          <a:cs typeface="Times New Roman"/>
                        </a:rPr>
                        <a:t>½ of 4 = 2</a:t>
                      </a:r>
                    </a:p>
                    <a:p>
                      <a:pPr algn="ctr">
                        <a:lnSpc>
                          <a:spcPct val="115000"/>
                        </a:lnSpc>
                        <a:spcAft>
                          <a:spcPts val="0"/>
                        </a:spcAft>
                      </a:pPr>
                      <a:r>
                        <a:rPr lang="en-GB" sz="1400" dirty="0">
                          <a:effectLst/>
                          <a:latin typeface="Calibri"/>
                          <a:ea typeface="Calibri"/>
                          <a:cs typeface="Times New Roman"/>
                        </a:rPr>
                        <a:t>½ of 6 = 3</a:t>
                      </a:r>
                    </a:p>
                    <a:p>
                      <a:pPr algn="ctr">
                        <a:lnSpc>
                          <a:spcPct val="115000"/>
                        </a:lnSpc>
                        <a:spcAft>
                          <a:spcPts val="0"/>
                        </a:spcAft>
                      </a:pPr>
                      <a:r>
                        <a:rPr lang="en-GB" sz="1400" dirty="0">
                          <a:effectLst/>
                          <a:latin typeface="Calibri"/>
                          <a:ea typeface="Calibri"/>
                          <a:cs typeface="Times New Roman"/>
                        </a:rPr>
                        <a:t>½ of 8 = 4</a:t>
                      </a:r>
                    </a:p>
                    <a:p>
                      <a:pPr algn="ctr">
                        <a:lnSpc>
                          <a:spcPct val="115000"/>
                        </a:lnSpc>
                        <a:spcAft>
                          <a:spcPts val="0"/>
                        </a:spcAft>
                      </a:pPr>
                      <a:r>
                        <a:rPr lang="en-GB" sz="1400" dirty="0">
                          <a:effectLst/>
                          <a:latin typeface="Calibri"/>
                          <a:ea typeface="Calibri"/>
                          <a:cs typeface="Times New Roman"/>
                        </a:rPr>
                        <a:t>½ of 10 = 5</a:t>
                      </a:r>
                    </a:p>
                  </a:txBody>
                  <a:tcPr marL="68580" marR="68580" marT="0" marB="0"/>
                </a:tc>
                <a:extLst>
                  <a:ext uri="{0D108BD9-81ED-4DB2-BD59-A6C34878D82A}">
                    <a16:rowId xmlns:a16="http://schemas.microsoft.com/office/drawing/2014/main" xmlns="" val="10000"/>
                  </a:ext>
                </a:extLst>
              </a:tr>
            </a:tbl>
          </a:graphicData>
        </a:graphic>
      </p:graphicFrame>
      <p:sp>
        <p:nvSpPr>
          <p:cNvPr id="6" name="Text Placeholder 5"/>
          <p:cNvSpPr>
            <a:spLocks noGrp="1"/>
          </p:cNvSpPr>
          <p:nvPr>
            <p:ph type="body" sz="quarter" idx="14"/>
          </p:nvPr>
        </p:nvSpPr>
        <p:spPr/>
        <p:txBody>
          <a:bodyPr>
            <a:normAutofit/>
          </a:bodyPr>
          <a:lstStyle/>
          <a:p>
            <a:r>
              <a:rPr lang="en-GB" dirty="0"/>
              <a:t>Key Vocabulary</a:t>
            </a:r>
          </a:p>
          <a:p>
            <a:pPr algn="l"/>
            <a:r>
              <a:rPr lang="en-GB" b="0" u="none" dirty="0"/>
              <a:t>What is </a:t>
            </a:r>
            <a:r>
              <a:rPr lang="en-GB" u="none" dirty="0"/>
              <a:t>double </a:t>
            </a:r>
            <a:r>
              <a:rPr lang="en-GB" b="0" u="none" dirty="0"/>
              <a:t>9?</a:t>
            </a:r>
          </a:p>
          <a:p>
            <a:pPr algn="l"/>
            <a:r>
              <a:rPr lang="en-GB" b="0" u="none" dirty="0"/>
              <a:t>What is </a:t>
            </a:r>
            <a:r>
              <a:rPr lang="en-GB" u="none" dirty="0"/>
              <a:t>half </a:t>
            </a:r>
            <a:r>
              <a:rPr lang="en-GB" b="0" u="none" dirty="0"/>
              <a:t>of 6?</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8640" y="87264"/>
            <a:ext cx="1368152" cy="1405522"/>
          </a:xfrm>
          <a:prstGeom prst="rect">
            <a:avLst/>
          </a:prstGeom>
        </p:spPr>
      </p:pic>
    </p:spTree>
    <p:extLst>
      <p:ext uri="{BB962C8B-B14F-4D97-AF65-F5344CB8AC3E}">
        <p14:creationId xmlns:p14="http://schemas.microsoft.com/office/powerpoint/2010/main" val="1681172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Year 1 – Summer </a:t>
            </a:r>
            <a:r>
              <a:rPr lang="en-GB" dirty="0" smtClean="0"/>
              <a:t>2</a:t>
            </a:r>
            <a:endParaRPr lang="en-GB" dirty="0"/>
          </a:p>
        </p:txBody>
      </p:sp>
      <p:sp>
        <p:nvSpPr>
          <p:cNvPr id="3" name="Text Placeholder 2"/>
          <p:cNvSpPr>
            <a:spLocks noGrp="1"/>
          </p:cNvSpPr>
          <p:nvPr>
            <p:ph type="body" sz="quarter" idx="11"/>
          </p:nvPr>
        </p:nvSpPr>
        <p:spPr/>
        <p:txBody>
          <a:bodyPr>
            <a:normAutofit/>
          </a:bodyPr>
          <a:lstStyle/>
          <a:p>
            <a:r>
              <a:rPr lang="en-GB" dirty="0"/>
              <a:t>I can tell the time.</a:t>
            </a:r>
          </a:p>
        </p:txBody>
      </p:sp>
      <p:sp>
        <p:nvSpPr>
          <p:cNvPr id="4" name="Text Placeholder 3"/>
          <p:cNvSpPr>
            <a:spLocks noGrp="1"/>
          </p:cNvSpPr>
          <p:nvPr>
            <p:ph type="body" sz="quarter" idx="12"/>
          </p:nvPr>
        </p:nvSpPr>
        <p:spPr/>
        <p:txBody>
          <a:bodyPr>
            <a:normAutofit/>
          </a:bodyPr>
          <a:lstStyle/>
          <a:p>
            <a:pPr lvl="0" algn="ctr" eaLnBrk="0" fontAlgn="base" hangingPunct="0">
              <a:spcBef>
                <a:spcPct val="0"/>
              </a:spcBef>
              <a:spcAft>
                <a:spcPct val="0"/>
              </a:spcAft>
              <a:buClrTx/>
              <a:buSzTx/>
            </a:pPr>
            <a:r>
              <a:rPr lang="en-GB" altLang="en-US" sz="1400" u="sng" dirty="0">
                <a:ea typeface="Calibri" panose="020F0502020204030204" pitchFamily="34" charset="0"/>
                <a:cs typeface="Times New Roman" pitchFamily="18" charset="0"/>
              </a:rPr>
              <a:t>Top Tips</a:t>
            </a:r>
          </a:p>
          <a:p>
            <a:pPr lvl="0" algn="ctr"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dirty="0">
                <a:ea typeface="Calibri" pitchFamily="34" charset="0"/>
                <a:cs typeface="Times New Roman" pitchFamily="18" charset="0"/>
              </a:rPr>
              <a:t>The secret to success is practising </a:t>
            </a:r>
            <a:r>
              <a:rPr lang="en-GB" altLang="en-US" b="1" dirty="0">
                <a:ea typeface="Calibri" pitchFamily="34" charset="0"/>
                <a:cs typeface="Times New Roman" pitchFamily="18" charset="0"/>
              </a:rPr>
              <a:t>little</a:t>
            </a:r>
            <a:r>
              <a:rPr lang="en-GB" altLang="en-US" dirty="0">
                <a:ea typeface="Calibri" pitchFamily="34" charset="0"/>
                <a:cs typeface="Times New Roman" pitchFamily="18" charset="0"/>
              </a:rPr>
              <a:t> and </a:t>
            </a:r>
            <a:r>
              <a:rPr lang="en-GB" altLang="en-US" b="1" dirty="0">
                <a:ea typeface="Calibri" pitchFamily="34" charset="0"/>
                <a:cs typeface="Times New Roman" pitchFamily="18" charset="0"/>
              </a:rPr>
              <a:t>often</a:t>
            </a:r>
            <a:r>
              <a:rPr lang="en-GB" altLang="en-US" dirty="0">
                <a:ea typeface="Calibri" pitchFamily="34" charset="0"/>
                <a:cs typeface="Times New Roman" pitchFamily="18" charset="0"/>
              </a:rPr>
              <a:t>. If you would like more ideas, please speak to your child’s teacher.</a:t>
            </a:r>
          </a:p>
          <a:p>
            <a:pPr lvl="0" eaLnBrk="0" fontAlgn="base" hangingPunct="0">
              <a:spcBef>
                <a:spcPct val="0"/>
              </a:spcBef>
              <a:spcAft>
                <a:spcPct val="0"/>
              </a:spcAft>
              <a:buClrTx/>
              <a:buSzTx/>
            </a:pPr>
            <a:endParaRPr lang="en-GB" altLang="en-US" dirty="0">
              <a:cs typeface="Arial" pitchFamily="34" charset="0"/>
            </a:endParaRPr>
          </a:p>
          <a:p>
            <a:pPr lvl="0" eaLnBrk="0" fontAlgn="base" hangingPunct="0">
              <a:spcBef>
                <a:spcPct val="0"/>
              </a:spcBef>
              <a:spcAft>
                <a:spcPct val="0"/>
              </a:spcAft>
              <a:buClrTx/>
              <a:buSzTx/>
            </a:pPr>
            <a:r>
              <a:rPr lang="en-GB" altLang="en-US" u="sng" dirty="0">
                <a:cs typeface="Arial" pitchFamily="34" charset="0"/>
              </a:rPr>
              <a:t>Talk about time</a:t>
            </a:r>
            <a:r>
              <a:rPr lang="en-GB" altLang="en-US" dirty="0">
                <a:cs typeface="Arial" pitchFamily="34" charset="0"/>
              </a:rPr>
              <a:t>  - Discuss  what time things happen. When does your child wake up? What time do they eat breakfast?  Make sure that you have an analogue clock visible in your house or that your child wears a watch with hands.</a:t>
            </a:r>
          </a:p>
          <a:p>
            <a:pPr lvl="0" eaLnBrk="0" fontAlgn="base" hangingPunct="0">
              <a:spcBef>
                <a:spcPct val="0"/>
              </a:spcBef>
              <a:spcAft>
                <a:spcPct val="0"/>
              </a:spcAft>
              <a:buClrTx/>
              <a:buSzTx/>
            </a:pPr>
            <a:endParaRPr lang="en-GB" altLang="en-US" u="sng" dirty="0">
              <a:cs typeface="Arial" pitchFamily="34" charset="0"/>
            </a:endParaRPr>
          </a:p>
          <a:p>
            <a:pPr lvl="0" eaLnBrk="0" fontAlgn="base" hangingPunct="0">
              <a:spcBef>
                <a:spcPct val="0"/>
              </a:spcBef>
              <a:spcAft>
                <a:spcPct val="0"/>
              </a:spcAft>
              <a:buClrTx/>
              <a:buSzTx/>
            </a:pPr>
            <a:r>
              <a:rPr lang="en-GB" altLang="en-US" u="sng" dirty="0"/>
              <a:t>Play “What’s  the time Mr Wolf?”</a:t>
            </a:r>
            <a:r>
              <a:rPr lang="en-GB" altLang="en-US" dirty="0"/>
              <a:t>– You could also give your child some responsibility for watching the clock :</a:t>
            </a:r>
          </a:p>
          <a:p>
            <a:pPr lvl="0" eaLnBrk="0" fontAlgn="base" hangingPunct="0">
              <a:spcBef>
                <a:spcPct val="0"/>
              </a:spcBef>
              <a:spcAft>
                <a:spcPct val="0"/>
              </a:spcAft>
              <a:buClrTx/>
              <a:buSzTx/>
            </a:pPr>
            <a:endParaRPr lang="en-GB" altLang="en-US" dirty="0"/>
          </a:p>
          <a:p>
            <a:pPr eaLnBrk="0" fontAlgn="base" hangingPunct="0">
              <a:spcBef>
                <a:spcPct val="0"/>
              </a:spcBef>
              <a:spcAft>
                <a:spcPct val="0"/>
              </a:spcAft>
              <a:buClrTx/>
              <a:buSzTx/>
            </a:pPr>
            <a:r>
              <a:rPr lang="en-GB" altLang="en-US" u="sng" dirty="0">
                <a:cs typeface="Arial" pitchFamily="34" charset="0"/>
              </a:rPr>
              <a:t>Read books about time</a:t>
            </a:r>
            <a:endParaRPr lang="en-GB" altLang="en-US" dirty="0"/>
          </a:p>
        </p:txBody>
      </p:sp>
      <p:sp>
        <p:nvSpPr>
          <p:cNvPr id="5" name="Content Placeholder 4"/>
          <p:cNvSpPr>
            <a:spLocks noGrp="1"/>
          </p:cNvSpPr>
          <p:nvPr>
            <p:ph sz="quarter" idx="13"/>
          </p:nvPr>
        </p:nvSpPr>
        <p:spPr>
          <a:xfrm>
            <a:off x="719336" y="2627784"/>
            <a:ext cx="3501752" cy="1800200"/>
          </a:xfrm>
        </p:spPr>
        <p:txBody>
          <a:bodyPr>
            <a:normAutofit/>
          </a:bodyPr>
          <a:lstStyle/>
          <a:p>
            <a:pPr marL="0" indent="0">
              <a:buNone/>
            </a:pPr>
            <a:r>
              <a:rPr lang="en-GB" dirty="0"/>
              <a:t>Children need to be able to tell the time using a clock with hands. This target can be broken down into several steps.</a:t>
            </a:r>
          </a:p>
          <a:p>
            <a:r>
              <a:rPr lang="en-GB" dirty="0"/>
              <a:t>I can tell the time to the nearest hour.</a:t>
            </a:r>
          </a:p>
          <a:p>
            <a:r>
              <a:rPr lang="en-GB" dirty="0"/>
              <a:t>I can tell the time to the nearest half hour.</a:t>
            </a:r>
          </a:p>
          <a:p>
            <a:pPr marL="0" indent="0">
              <a:buNone/>
            </a:pPr>
            <a:endParaRPr lang="en-GB" dirty="0"/>
          </a:p>
        </p:txBody>
      </p:sp>
      <p:sp>
        <p:nvSpPr>
          <p:cNvPr id="6" name="Text Placeholder 5"/>
          <p:cNvSpPr>
            <a:spLocks noGrp="1"/>
          </p:cNvSpPr>
          <p:nvPr>
            <p:ph type="body" sz="quarter" idx="14"/>
          </p:nvPr>
        </p:nvSpPr>
        <p:spPr>
          <a:xfrm>
            <a:off x="4365104" y="2555776"/>
            <a:ext cx="1876971" cy="1152128"/>
          </a:xfrm>
        </p:spPr>
        <p:txBody>
          <a:bodyPr/>
          <a:lstStyle/>
          <a:p>
            <a:r>
              <a:rPr lang="en-GB" dirty="0"/>
              <a:t>Key Vocabulary</a:t>
            </a:r>
          </a:p>
          <a:p>
            <a:pPr algn="l"/>
            <a:r>
              <a:rPr lang="en-GB" b="0" u="none" dirty="0"/>
              <a:t>Twelve </a:t>
            </a:r>
            <a:r>
              <a:rPr lang="en-GB" u="none" dirty="0"/>
              <a:t>o’clock</a:t>
            </a:r>
          </a:p>
          <a:p>
            <a:pPr algn="l"/>
            <a:r>
              <a:rPr lang="en-GB" u="none" dirty="0"/>
              <a:t>Half past</a:t>
            </a:r>
            <a:r>
              <a:rPr lang="en-GB" b="0" u="none" dirty="0"/>
              <a:t> two</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8640" y="87264"/>
            <a:ext cx="1368152" cy="1405522"/>
          </a:xfrm>
          <a:prstGeom prst="rect">
            <a:avLst/>
          </a:prstGeom>
        </p:spPr>
      </p:pic>
    </p:spTree>
    <p:extLst>
      <p:ext uri="{BB962C8B-B14F-4D97-AF65-F5344CB8AC3E}">
        <p14:creationId xmlns:p14="http://schemas.microsoft.com/office/powerpoint/2010/main" val="2593424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1741</TotalTime>
  <Words>1769</Words>
  <Application>Microsoft Office PowerPoint</Application>
  <PresentationFormat>On-screen Show (4:3)</PresentationFormat>
  <Paragraphs>216</Paragraphs>
  <Slides>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Comic Sans MS</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Joanna Harbour</dc:creator>
  <cp:lastModifiedBy>Katie Williams</cp:lastModifiedBy>
  <cp:revision>130</cp:revision>
  <cp:lastPrinted>2019-04-24T06:30:05Z</cp:lastPrinted>
  <dcterms:created xsi:type="dcterms:W3CDTF">2014-08-28T09:37:14Z</dcterms:created>
  <dcterms:modified xsi:type="dcterms:W3CDTF">2023-01-03T11:31:01Z</dcterms:modified>
</cp:coreProperties>
</file>